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mf" ContentType="image/x-wmf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93"/>
  </p:handoutMasterIdLst>
  <p:sldIdLst>
    <p:sldId id="2241" r:id="rId3"/>
    <p:sldId id="2242" r:id="rId5"/>
    <p:sldId id="2250" r:id="rId6"/>
    <p:sldId id="2251" r:id="rId7"/>
    <p:sldId id="2252" r:id="rId8"/>
    <p:sldId id="339" r:id="rId9"/>
    <p:sldId id="2247" r:id="rId10"/>
    <p:sldId id="2248" r:id="rId11"/>
    <p:sldId id="2253" r:id="rId12"/>
    <p:sldId id="2254" r:id="rId13"/>
    <p:sldId id="340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</p:sldIdLst>
  <p:sldSz cx="9144000" cy="5715000" type="screen16x10"/>
  <p:notesSz cx="6858000" cy="9144000"/>
  <p:custDataLst>
    <p:tags r:id="rId9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11" userDrawn="1">
          <p15:clr>
            <a:srgbClr val="A4A3A4"/>
          </p15:clr>
        </p15:guide>
        <p15:guide id="3" pos="2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0432FF"/>
    <a:srgbClr val="0066B8"/>
    <a:srgbClr val="BD374B"/>
    <a:srgbClr val="BE374B"/>
    <a:srgbClr val="EACBA3"/>
    <a:srgbClr val="E2EAF7"/>
    <a:srgbClr val="FF5F00"/>
    <a:srgbClr val="FF7E79"/>
    <a:srgbClr val="F6F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53" autoAdjust="0"/>
    <p:restoredTop sz="88687" autoAdjust="0"/>
  </p:normalViewPr>
  <p:slideViewPr>
    <p:cSldViewPr showGuides="1">
      <p:cViewPr varScale="1">
        <p:scale>
          <a:sx n="100" d="100"/>
          <a:sy n="100" d="100"/>
        </p:scale>
        <p:origin x="160" y="1312"/>
      </p:cViewPr>
      <p:guideLst>
        <p:guide orient="horz" pos="711"/>
        <p:guide pos="295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7" Type="http://schemas.openxmlformats.org/officeDocument/2006/relationships/tags" Target="tags/tag2.xml"/><Relationship Id="rId96" Type="http://schemas.openxmlformats.org/officeDocument/2006/relationships/tableStyles" Target="tableStyles.xml"/><Relationship Id="rId95" Type="http://schemas.openxmlformats.org/officeDocument/2006/relationships/viewProps" Target="viewProps.xml"/><Relationship Id="rId94" Type="http://schemas.openxmlformats.org/officeDocument/2006/relationships/presProps" Target="presProps.xml"/><Relationship Id="rId93" Type="http://schemas.openxmlformats.org/officeDocument/2006/relationships/handoutMaster" Target="handoutMasters/handoutMaster1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aseline="0" dirty="0"/>
              <a:t>Credits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to</a:t>
            </a:r>
            <a:r>
              <a:rPr kumimoji="1" lang="zh-CN" altLang="en-US" baseline="0" dirty="0"/>
              <a:t> </a:t>
            </a:r>
            <a:r>
              <a:rPr lang="en-US" altLang="zh-CN" dirty="0">
                <a:solidFill>
                  <a:srgbClr val="000090"/>
                </a:solidFill>
                <a:ea typeface="MS PGothic" panose="020B0600070205080204" pitchFamily="34" charset="-128"/>
              </a:rPr>
              <a:t>Mike Freedman</a:t>
            </a:r>
            <a:r>
              <a:rPr kumimoji="1" lang="zh-CN" altLang="en-US" baseline="0" dirty="0">
                <a:solidFill>
                  <a:srgbClr val="000090"/>
                </a:solidFill>
                <a:ea typeface="MS PGothic" panose="020B0600070205080204" pitchFamily="34" charset="-128"/>
              </a:rPr>
              <a:t> </a:t>
            </a:r>
            <a:r>
              <a:rPr kumimoji="1" lang="en-US" altLang="zh-CN" baseline="0" dirty="0">
                <a:solidFill>
                  <a:srgbClr val="000090"/>
                </a:solidFill>
                <a:ea typeface="MS PGothic" panose="020B0600070205080204" pitchFamily="34" charset="-128"/>
              </a:rPr>
              <a:t>(</a:t>
            </a:r>
            <a:r>
              <a:rPr lang="en-US" altLang="zh-CN" dirty="0">
                <a:solidFill>
                  <a:srgbClr val="000090"/>
                </a:solidFill>
                <a:ea typeface="MS PGothic" panose="020B0600070205080204" pitchFamily="34" charset="-128"/>
              </a:rPr>
              <a:t>COS 461)</a:t>
            </a:r>
            <a:r>
              <a:rPr lang="zh-CN" altLang="en-US" dirty="0">
                <a:solidFill>
                  <a:srgbClr val="000090"/>
                </a:solidFill>
                <a:ea typeface="MS PGothic" panose="020B0600070205080204" pitchFamily="34" charset="-128"/>
              </a:rPr>
              <a:t> </a:t>
            </a:r>
            <a:r>
              <a:rPr kumimoji="1" lang="en-US" altLang="zh-CN" baseline="0" dirty="0">
                <a:solidFill>
                  <a:srgbClr val="000090"/>
                </a:solidFill>
                <a:ea typeface="MS PGothic" panose="020B0600070205080204" pitchFamily="34" charset="-128"/>
              </a:rPr>
              <a:t>and</a:t>
            </a:r>
            <a:r>
              <a:rPr kumimoji="1" lang="zh-CN" altLang="en-US" baseline="0" dirty="0">
                <a:solidFill>
                  <a:srgbClr val="000090"/>
                </a:solidFill>
                <a:ea typeface="MS PGothic" panose="020B0600070205080204" pitchFamily="34" charset="-128"/>
              </a:rPr>
              <a:t> </a:t>
            </a:r>
            <a:r>
              <a:rPr kumimoji="1" lang="en-US" altLang="zh-CN" baseline="0" dirty="0">
                <a:solidFill>
                  <a:srgbClr val="000090"/>
                </a:solidFill>
                <a:ea typeface="MS PGothic" panose="020B0600070205080204" pitchFamily="34" charset="-128"/>
              </a:rPr>
              <a:t>others.</a:t>
            </a:r>
            <a:endParaRPr lang="en-US" altLang="zh-CN" dirty="0">
              <a:solidFill>
                <a:srgbClr val="000090"/>
              </a:solidFill>
              <a:ea typeface="MS PGothic" panose="020B0600070205080204" pitchFamily="34" charset="-128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另外，大部分的</a:t>
            </a:r>
            <a:r>
              <a:rPr kumimoji="1" lang="en-US" altLang="zh-CN" dirty="0"/>
              <a:t>PLT</a:t>
            </a:r>
            <a:r>
              <a:rPr kumimoji="1" lang="zh-CN" altLang="en-US" dirty="0"/>
              <a:t>项都不会因为传进来的参数的原因</a:t>
            </a:r>
            <a:r>
              <a:rPr kumimoji="1" lang="en-US" altLang="zh-CN" dirty="0"/>
              <a:t>crash</a:t>
            </a:r>
            <a:r>
              <a:rPr kumimoji="1" lang="zh-CN" altLang="en-US" dirty="0"/>
              <a:t>，因为它们很多都是系统调用，都会对参数进行检查，如果有错误会返回</a:t>
            </a:r>
            <a:r>
              <a:rPr kumimoji="1" lang="en-US" altLang="zh-CN" dirty="0"/>
              <a:t>EFAULT</a:t>
            </a:r>
            <a:r>
              <a:rPr kumimoji="1" lang="zh-CN" altLang="en-US" dirty="0"/>
              <a:t>而已，并不会造成进程</a:t>
            </a:r>
            <a:r>
              <a:rPr kumimoji="1" lang="en-US" altLang="zh-CN" dirty="0"/>
              <a:t>crash</a:t>
            </a:r>
            <a:r>
              <a:rPr kumimoji="1" lang="zh-CN" altLang="en-US" dirty="0"/>
              <a:t>。所以攻击者可以通过下面这个方法找到</a:t>
            </a:r>
            <a:r>
              <a:rPr kumimoji="1" lang="en-US" altLang="zh-CN" dirty="0"/>
              <a:t>PLT</a:t>
            </a:r>
            <a:r>
              <a:rPr kumimoji="1" lang="zh-CN" altLang="en-US" dirty="0"/>
              <a:t>：如果攻击者发现好多条连续的</a:t>
            </a:r>
            <a:r>
              <a:rPr kumimoji="1" lang="en-US" altLang="zh-CN" dirty="0"/>
              <a:t>16</a:t>
            </a:r>
            <a:r>
              <a:rPr kumimoji="1" lang="zh-CN" altLang="en-US" dirty="0"/>
              <a:t>个字节对齐的地址都不会造成进程</a:t>
            </a:r>
            <a:r>
              <a:rPr kumimoji="1" lang="en-US" altLang="zh-CN" dirty="0"/>
              <a:t>crash</a:t>
            </a:r>
            <a:r>
              <a:rPr kumimoji="1" lang="zh-CN" altLang="en-US" dirty="0"/>
              <a:t>，而且这些地址加</a:t>
            </a:r>
            <a:r>
              <a:rPr kumimoji="1" lang="en-US" altLang="zh-CN" dirty="0"/>
              <a:t>6</a:t>
            </a:r>
            <a:r>
              <a:rPr kumimoji="1" lang="zh-CN" altLang="en-US" dirty="0"/>
              <a:t>得到的地址也不会造成进程</a:t>
            </a:r>
            <a:r>
              <a:rPr kumimoji="1" lang="en-US" altLang="zh-CN" dirty="0"/>
              <a:t>crash</a:t>
            </a:r>
            <a:r>
              <a:rPr kumimoji="1" lang="zh-CN" altLang="en-US" dirty="0"/>
              <a:t>，那么很有可能这就是某个</a:t>
            </a:r>
            <a:r>
              <a:rPr kumimoji="1" lang="en-US" altLang="zh-CN" dirty="0"/>
              <a:t>PLT</a:t>
            </a:r>
            <a:r>
              <a:rPr kumimoji="1" lang="zh-CN" altLang="en-US" dirty="0"/>
              <a:t>对应的项了。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同时调用好几次</a:t>
            </a:r>
            <a:r>
              <a:rPr kumimoji="1" lang="en-US" altLang="zh-CN" dirty="0"/>
              <a:t>write</a:t>
            </a:r>
            <a:r>
              <a:rPr kumimoji="1" lang="zh-CN" altLang="en-US" dirty="0"/>
              <a:t>，把它们串起来，然后传入不同的文件描述符数；</a:t>
            </a:r>
            <a:r>
              <a:rPr kumimoji="1" lang="en-US" altLang="zh-CN" dirty="0"/>
              <a:t>2. </a:t>
            </a:r>
            <a:r>
              <a:rPr kumimoji="1" lang="zh-CN" altLang="en-US" dirty="0"/>
              <a:t>同时打开多个连接，然后使用一个相对较大的文件描述符数字，增加匹配的可能性。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CN" dirty="0"/>
              <a:t>Most security goals/policies not infinitely valuable, can tolerate attacks.</a:t>
            </a:r>
            <a:endParaRPr lang="en-US" altLang="zh-CN" dirty="0"/>
          </a:p>
          <a:p>
            <a:pPr lvl="1"/>
            <a:r>
              <a:rPr lang="en-US" altLang="zh-CN" dirty="0"/>
              <a:t>Security mechanisms can be expensive (e.g., wasted user time).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Convert Double to Quad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的缩写，意为将双字数据扩展为四字。 该指令先把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的每一位置成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的最高位（若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eax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&gt;=0x80000000,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edx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=0xFFFFFFFF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；若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eax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&lt;0x80000000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，则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edx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=0x00000000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 ，再把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扩展为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的高位。 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68: h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73: s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2f: /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2f: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6e: n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69: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62: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2f: 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en-US" altLang="zh-CN"/>
              <a:t>Many software attacks consists in  subverting the control-flow of a binary.  Often the virus injects code of its own,.  Then by a buffer overflow,  it hijacks the program counter to execute the desired code, eventually reaching a point at which the system is compromised (e.g., a shell is executed).</a:t>
            </a:r>
            <a:endParaRPr lang="en-US" altLang="zh-CN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162F3F6-86BB-4F09-8C7C-ED380777C83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en-US" altLang="zh-CN"/>
              <a:t>The idea of CFI is very simple: embed a simple security policy within the executable itself, in the form of a control-flow graph.  The executable itself will monitor its execution, and any attempt to deviate from the prescribed CFG will result in an error.  Thus, if  a virus attempts to step outside the prescribed CFG, it will shut down the program. </a:t>
            </a:r>
            <a:endParaRPr lang="en-US" altLang="zh-CN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C4724D7-A40A-4435-B455-B9913291178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xx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1129308"/>
            <a:ext cx="8229600" cy="377163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800" b="1" i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0045">
              <a:lnSpc>
                <a:spcPct val="120000"/>
              </a:lnSpc>
              <a:defRPr sz="1800" b="0" i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82930" indent="-225425">
              <a:lnSpc>
                <a:spcPct val="120000"/>
              </a:lnSpc>
              <a:defRPr sz="1800" b="0" i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lnSpc>
                <a:spcPct val="120000"/>
              </a:lnSpc>
              <a:defRPr sz="1800" b="0" i="0">
                <a:latin typeface="+mn-ea"/>
                <a:ea typeface="+mn-ea"/>
                <a:cs typeface="PingFang SC" panose="020B0400000000000000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ea"/>
                <a:ea typeface="+mn-ea"/>
                <a:cs typeface="PingFang SC" panose="020B0400000000000000" pitchFamily="34" charset="-122"/>
              </a:defRPr>
            </a:lvl5pPr>
          </a:lstStyle>
          <a:p>
            <a:pPr lvl="0"/>
            <a:r>
              <a:rPr lang="en-US" altLang="zh-CN" dirty="0" err="1"/>
              <a:t>yy</a:t>
            </a:r>
            <a:endParaRPr lang="zh-CN" altLang="en-US" dirty="0"/>
          </a:p>
          <a:p>
            <a:pPr lvl="1"/>
            <a:r>
              <a:rPr lang="en-US" altLang="zh-CN" dirty="0"/>
              <a:t>xx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/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8" name="三角形 7"/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9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0.pn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drops.wooyun.org/tips/3071" TargetMode="External"/><Relationship Id="rId2" Type="http://schemas.openxmlformats.org/officeDocument/2006/relationships/hyperlink" Target="http://www.scs.stanford.edu/brop/bittau-brop.pdf" TargetMode="External"/><Relationship Id="rId1" Type="http://schemas.openxmlformats.org/officeDocument/2006/relationships/hyperlink" Target="http://www.scs.stanford.edu/brop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31048" y="1492992"/>
            <a:ext cx="9112952" cy="158053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600" dirty="0"/>
              <a:t>ROP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and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CFI</a:t>
            </a:r>
            <a:endParaRPr kumimoji="1" lang="zh-CN" altLang="en-US" sz="3600" dirty="0">
              <a:latin typeface="+mn-lt"/>
            </a:endParaRP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225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IPADS,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Shanghai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Jiao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Tong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University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www.sjtu.edu.cn</a:t>
            </a:r>
            <a:endParaRPr kumimoji="1" lang="en-GB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sp>
        <p:nvSpPr>
          <p:cNvPr id="7" name="副标题 2"/>
          <p:cNvSpPr txBox="1"/>
          <p:nvPr/>
        </p:nvSpPr>
        <p:spPr>
          <a:xfrm>
            <a:off x="467544" y="252559"/>
            <a:ext cx="324036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等线" panose="02010600030101010101" charset="-122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等线" panose="02010600030101010101" charset="-122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等线" panose="02010600030101010101" charset="-122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等线" panose="02010600030101010101" charset="-122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等线" panose="02010600030101010101" charset="-122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SE3331-1 (2022 Fall)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lt"/>
              <a:ea typeface="微软雅黑" panose="020B0503020204020204" charset="-122"/>
            </a:endParaRPr>
          </a:p>
        </p:txBody>
      </p:sp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/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</p:spPr>
      </p:pic>
      <p:sp>
        <p:nvSpPr>
          <p:cNvPr id="10" name="副标题 5"/>
          <p:cNvSpPr txBox="1"/>
          <p:nvPr/>
        </p:nvSpPr>
        <p:spPr>
          <a:xfrm>
            <a:off x="-6647" y="5210411"/>
            <a:ext cx="8224524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等线" panose="02010600030101010101" charset="-122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等线" panose="02010600030101010101" charset="-122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等线" panose="02010600030101010101" charset="-122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等线" panose="02010600030101010101" charset="-122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等线" panose="02010600030101010101" charset="-122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endParaRPr kumimoji="1" lang="en-GB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26"/>
    </mc:Choice>
    <mc:Fallback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Cost of Security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sz="2400" dirty="0"/>
              <a:t>Security VS. Availability</a:t>
            </a:r>
            <a:endParaRPr lang="en-US" altLang="zh-CN" sz="2400" dirty="0"/>
          </a:p>
          <a:p>
            <a:pPr lvl="1"/>
            <a:r>
              <a:rPr lang="en-US" altLang="zh-CN" sz="2000" dirty="0"/>
              <a:t>E.g., system requires frequent password changes -&gt; users may write them down</a:t>
            </a:r>
            <a:endParaRPr lang="en-US" altLang="zh-CN" sz="2000" dirty="0"/>
          </a:p>
          <a:p>
            <a:r>
              <a:rPr lang="en-US" altLang="zh-CN" sz="2400" dirty="0"/>
              <a:t>How far should a teacher go to protect the exam</a:t>
            </a:r>
            <a:r>
              <a:rPr lang="zh-CN" altLang="en-US" sz="2400" dirty="0"/>
              <a:t> </a:t>
            </a:r>
            <a:r>
              <a:rPr lang="en-US" altLang="zh-CN" sz="2400" dirty="0"/>
              <a:t>file?</a:t>
            </a:r>
            <a:endParaRPr lang="en-US" altLang="zh-CN" sz="2400" dirty="0"/>
          </a:p>
          <a:p>
            <a:pPr lvl="1"/>
            <a:r>
              <a:rPr lang="en-US" altLang="zh-CN" sz="2000" dirty="0"/>
              <a:t>Put the file on a separate computer, to avoid sharing a file system?</a:t>
            </a:r>
            <a:endParaRPr lang="en-US" altLang="zh-CN" sz="2000" dirty="0"/>
          </a:p>
          <a:p>
            <a:pPr lvl="1"/>
            <a:r>
              <a:rPr lang="en-US" altLang="zh-CN" sz="2000" dirty="0"/>
              <a:t>Disconnect computer from the network, to avoid remotely exploitable OS bugs?</a:t>
            </a:r>
            <a:endParaRPr lang="en-US" altLang="zh-CN" sz="2000" dirty="0"/>
          </a:p>
          <a:p>
            <a:pPr lvl="1"/>
            <a:r>
              <a:rPr lang="en-US" altLang="zh-CN" sz="2000" dirty="0"/>
              <a:t>Put the server into a separate machine room?</a:t>
            </a:r>
            <a:endParaRPr lang="en-US" altLang="zh-CN" sz="2000" dirty="0"/>
          </a:p>
          <a:p>
            <a:pPr lvl="1"/>
            <a:r>
              <a:rPr lang="en-US" altLang="zh-CN" sz="2000" dirty="0"/>
              <a:t>Get a guard to physically protect the machine room?</a:t>
            </a:r>
            <a:endParaRPr lang="en-US" altLang="zh-CN" sz="2000" dirty="0"/>
          </a:p>
          <a:p>
            <a:pPr lvl="1"/>
            <a:r>
              <a:rPr lang="en-US" altLang="zh-CN" sz="2000" dirty="0"/>
              <a:t>...</a:t>
            </a:r>
            <a:endParaRPr lang="en-US" altLang="zh-CN" sz="2000" dirty="0"/>
          </a:p>
          <a:p>
            <a:r>
              <a:rPr lang="en-US" altLang="zh-CN" sz="2400" dirty="0"/>
              <a:t>Good idea: cost of security mechanism should be commensurate with value</a:t>
            </a:r>
            <a:endParaRPr lang="en-US" altLang="zh-CN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345" y="101600"/>
            <a:ext cx="8242300" cy="27559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2812380"/>
            <a:ext cx="2870200" cy="25654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23" y="2812380"/>
            <a:ext cx="4275667" cy="25654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419872" y="3748484"/>
            <a:ext cx="504056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连接符 16"/>
          <p:cNvCxnSpPr/>
          <p:nvPr/>
        </p:nvCxnSpPr>
        <p:spPr>
          <a:xfrm flipV="1">
            <a:off x="3923928" y="2812380"/>
            <a:ext cx="2016224" cy="936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>
            <a:off x="3923928" y="4324548"/>
            <a:ext cx="2016224" cy="1053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riented.png"/>
          <p:cNvPicPr>
            <a:picLocks noChangeAspect="1"/>
          </p:cNvPicPr>
          <p:nvPr/>
        </p:nvPicPr>
        <p:blipFill rotWithShape="1">
          <a:blip r:embed="rId1"/>
          <a:srcRect t="15871" b="16314"/>
          <a:stretch>
            <a:fillRect/>
          </a:stretch>
        </p:blipFill>
        <p:spPr>
          <a:xfrm>
            <a:off x="4266351" y="1928764"/>
            <a:ext cx="3326637" cy="846666"/>
          </a:xfrm>
          <a:prstGeom prst="rect">
            <a:avLst/>
          </a:prstGeom>
        </p:spPr>
      </p:pic>
      <p:pic>
        <p:nvPicPr>
          <p:cNvPr id="5" name="Picture 10" descr="return-.png"/>
          <p:cNvPicPr>
            <a:picLocks noChangeAspect="1"/>
          </p:cNvPicPr>
          <p:nvPr/>
        </p:nvPicPr>
        <p:blipFill rotWithShape="1">
          <a:blip r:embed="rId2" cstate="screen"/>
          <a:srcRect t="15515" b="14242"/>
          <a:stretch>
            <a:fillRect/>
          </a:stretch>
        </p:blipFill>
        <p:spPr>
          <a:xfrm>
            <a:off x="1763688" y="1849388"/>
            <a:ext cx="2654355" cy="939271"/>
          </a:xfrm>
          <a:prstGeom prst="rect">
            <a:avLst/>
          </a:prstGeom>
        </p:spPr>
      </p:pic>
      <p:pic>
        <p:nvPicPr>
          <p:cNvPr id="6" name="Picture 8" descr="programming.png"/>
          <p:cNvPicPr>
            <a:picLocks noChangeAspect="1"/>
          </p:cNvPicPr>
          <p:nvPr/>
        </p:nvPicPr>
        <p:blipFill rotWithShape="1">
          <a:blip r:embed="rId3" cstate="screen"/>
          <a:srcRect b="34437"/>
          <a:stretch>
            <a:fillRect/>
          </a:stretch>
        </p:blipFill>
        <p:spPr>
          <a:xfrm>
            <a:off x="1971823" y="2788144"/>
            <a:ext cx="5413030" cy="84718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Stack Buffer Overflow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1316"/>
            <a:ext cx="6030205" cy="2658096"/>
          </a:xfrm>
        </p:spPr>
        <p:txBody>
          <a:bodyPr>
            <a:normAutofit/>
          </a:bodyPr>
          <a:lstStyle/>
          <a:p>
            <a:r>
              <a:rPr lang="en-US" sz="2400" dirty="0"/>
              <a:t>A Typical Buffer Overflow Attack</a:t>
            </a:r>
            <a:endParaRPr lang="en-US" sz="2400" dirty="0"/>
          </a:p>
          <a:p>
            <a:pPr lvl="1"/>
            <a:r>
              <a:rPr lang="en-US" sz="2000" dirty="0"/>
              <a:t>Inject malicious code in buffer</a:t>
            </a:r>
            <a:endParaRPr lang="en-US" sz="2000" dirty="0"/>
          </a:p>
          <a:p>
            <a:pPr lvl="2"/>
            <a:r>
              <a:rPr lang="en-US" sz="1800" dirty="0"/>
              <a:t>E.g., shellcode</a:t>
            </a:r>
            <a:endParaRPr lang="en-US" sz="1800" dirty="0"/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Overwrite return address</a:t>
            </a:r>
            <a:r>
              <a:rPr lang="en-US" sz="2000" dirty="0"/>
              <a:t> to buffer</a:t>
            </a:r>
            <a:endParaRPr lang="en-US" sz="2000" dirty="0"/>
          </a:p>
          <a:p>
            <a:pPr lvl="1"/>
            <a:r>
              <a:rPr lang="en-US" sz="2000" dirty="0"/>
              <a:t>Once return, </a:t>
            </a:r>
            <a:r>
              <a:rPr lang="en-US" sz="2000" dirty="0">
                <a:solidFill>
                  <a:srgbClr val="FF0000"/>
                </a:solidFill>
              </a:rPr>
              <a:t>the malicious code runs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12660" y="1076188"/>
            <a:ext cx="1425663" cy="4302495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12660" y="3278082"/>
            <a:ext cx="1425663" cy="1042516"/>
          </a:xfrm>
          <a:prstGeom prst="rect">
            <a:avLst/>
          </a:prstGeom>
          <a:solidFill>
            <a:srgbClr val="800000">
              <a:alpha val="46000"/>
            </a:srgbClr>
          </a:solidFill>
          <a:ln w="28575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011011010101010101010110101010101010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1110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1010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12660" y="2747600"/>
            <a:ext cx="1425663" cy="267784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12660" y="3014385"/>
            <a:ext cx="1425663" cy="267784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saved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ebp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82139" y="3064232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ebp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/>
          <p:cNvCxnSpPr>
            <a:stCxn id="9" idx="3"/>
          </p:cNvCxnSpPr>
          <p:nvPr/>
        </p:nvCxnSpPr>
        <p:spPr>
          <a:xfrm flipV="1">
            <a:off x="6551526" y="3217098"/>
            <a:ext cx="361133" cy="318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982139" y="416670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buf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/>
          <p:cNvCxnSpPr>
            <a:stCxn id="13" idx="3"/>
          </p:cNvCxnSpPr>
          <p:nvPr/>
        </p:nvCxnSpPr>
        <p:spPr>
          <a:xfrm flipV="1">
            <a:off x="6487406" y="4319574"/>
            <a:ext cx="425253" cy="31801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912661" y="2747599"/>
            <a:ext cx="1425663" cy="521818"/>
          </a:xfrm>
          <a:prstGeom prst="rect">
            <a:avLst/>
          </a:prstGeom>
          <a:solidFill>
            <a:srgbClr val="800000">
              <a:alpha val="46000"/>
            </a:srgbClr>
          </a:solidFill>
          <a:ln w="28575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01010110101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010111010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8338324" y="4319573"/>
            <a:ext cx="348477" cy="1025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686800" y="2885582"/>
            <a:ext cx="0" cy="1433991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8338324" y="2885582"/>
            <a:ext cx="348477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971600" y="4009628"/>
            <a:ext cx="4464496" cy="1323439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urier"/>
                <a:cs typeface="Courier"/>
              </a:rPr>
              <a:t>void function(char *</a:t>
            </a:r>
            <a:r>
              <a:rPr lang="en-US" sz="2000" dirty="0" err="1">
                <a:latin typeface="Courier"/>
                <a:cs typeface="Courier"/>
              </a:rPr>
              <a:t>str</a:t>
            </a:r>
            <a:r>
              <a:rPr lang="en-US" sz="2000" dirty="0">
                <a:latin typeface="Courier"/>
                <a:cs typeface="Courier"/>
              </a:rPr>
              <a:t>) {</a:t>
            </a:r>
            <a:endParaRPr lang="en-US" sz="2000" dirty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   char </a:t>
            </a:r>
            <a:r>
              <a:rPr lang="en-US" sz="2000" dirty="0" err="1">
                <a:latin typeface="Courier"/>
                <a:cs typeface="Courier"/>
              </a:rPr>
              <a:t>buf</a:t>
            </a:r>
            <a:r>
              <a:rPr lang="en-US" sz="2000" dirty="0">
                <a:latin typeface="Courier"/>
                <a:cs typeface="Courier"/>
              </a:rPr>
              <a:t>[16];</a:t>
            </a:r>
            <a:endParaRPr lang="en-US" sz="2000" dirty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   </a:t>
            </a:r>
            <a:r>
              <a:rPr lang="en-US" sz="2000" dirty="0" err="1">
                <a:latin typeface="Courier"/>
                <a:cs typeface="Courier"/>
              </a:rPr>
              <a:t>strcpy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buf,str</a:t>
            </a:r>
            <a:r>
              <a:rPr lang="en-US" sz="2000" dirty="0">
                <a:latin typeface="Courier"/>
                <a:cs typeface="Courier"/>
              </a:rPr>
              <a:t>);</a:t>
            </a:r>
            <a:endParaRPr lang="en-US" sz="2000" dirty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}</a:t>
            </a:r>
            <a:endParaRPr lang="en-US" sz="2000" dirty="0">
              <a:latin typeface="Courier"/>
              <a:cs typeface="Courier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912660" y="4320598"/>
            <a:ext cx="142566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Shellcode Sample to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"/bin/</a:t>
            </a:r>
            <a:r>
              <a:rPr lang="en-US" altLang="zh-CN" dirty="0" err="1"/>
              <a:t>sh</a:t>
            </a:r>
            <a:r>
              <a:rPr lang="en-US" altLang="zh-CN" dirty="0"/>
              <a:t>"</a:t>
            </a:r>
            <a:r>
              <a:rPr lang="zh-CN" altLang="en-US" dirty="0"/>
              <a:t> </a:t>
            </a:r>
            <a:r>
              <a:rPr lang="en-US" altLang="zh-CN" dirty="0"/>
              <a:t>(21 bytes)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96450" y="1046927"/>
            <a:ext cx="8496944" cy="3693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main(){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har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sc[] =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\x6a\x0b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		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push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byte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0xb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\x58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			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pop eax</a:t>
            </a:r>
            <a:r>
              <a:rPr lang="en-US" altLang="zh-CN" sz="1600" dirty="0">
                <a:solidFill>
                  <a:srgbClr val="008200"/>
                </a:solidFill>
                <a:latin typeface="Consolas" panose="020B0609020204030204" pitchFamily="49" charset="0"/>
              </a:rPr>
              <a:t> (now </a:t>
            </a:r>
            <a:r>
              <a:rPr lang="en-US" altLang="zh-CN" sz="1600" dirty="0" err="1">
                <a:solidFill>
                  <a:srgbClr val="008200"/>
                </a:solidFill>
                <a:latin typeface="Consolas" panose="020B0609020204030204" pitchFamily="49" charset="0"/>
              </a:rPr>
              <a:t>eax</a:t>
            </a:r>
            <a:r>
              <a:rPr lang="en-US" altLang="zh-CN" sz="1600" dirty="0">
                <a:solidFill>
                  <a:srgbClr val="008200"/>
                </a:solidFill>
                <a:latin typeface="Consolas" panose="020B0609020204030204" pitchFamily="49" charset="0"/>
              </a:rPr>
              <a:t>=0xb)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\x99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			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cd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(convert double to quard)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\x52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			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push edx</a:t>
            </a:r>
            <a:r>
              <a:rPr lang="en-US" altLang="zh-CN" sz="1600" dirty="0">
                <a:solidFill>
                  <a:srgbClr val="008200"/>
                </a:solidFill>
                <a:latin typeface="Consolas" panose="020B0609020204030204" pitchFamily="49" charset="0"/>
              </a:rPr>
              <a:t> (now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edx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=0)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\x68\x2f\x2f\x73\x68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push dword 0x68732f2f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\x68\x2f\x62\x69\x6e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push dword 0x6e69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22f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\x89\xe3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		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mov ebx, esp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\x31\xc9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		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xor ecx, ecx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 (now</a:t>
            </a:r>
            <a:r>
              <a:rPr kumimoji="0" lang="en-US" altLang="zh-CN" sz="1600" b="0" i="0" u="none" strike="noStrike" cap="none" normalizeH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cap="none" normalizeH="0" dirty="0" err="1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ecx</a:t>
            </a:r>
            <a:r>
              <a:rPr kumimoji="0" lang="en-US" altLang="zh-CN" sz="1600" b="0" i="0" u="none" strike="noStrike" cap="none" normalizeH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=0)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\xcd\x80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int 0x80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(*)()) sc)();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51920" y="4448249"/>
            <a:ext cx="5237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More can be found on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https://www.exploit-db.com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68560" y="4945732"/>
            <a:ext cx="10062435" cy="3908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2536" y="5336624"/>
            <a:ext cx="9774403" cy="2885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Defense: DEP (Data Execution Prevention)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333500"/>
            <a:ext cx="7670800" cy="4191000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Execute </a:t>
            </a:r>
            <a:r>
              <a:rPr lang="en-US" altLang="zh-CN" i="1" dirty="0">
                <a:ea typeface="宋体" panose="02010600030101010101" pitchFamily="2" charset="-122"/>
              </a:rPr>
              <a:t>Code(.text)</a:t>
            </a:r>
            <a:r>
              <a:rPr lang="en-US" altLang="zh-CN" dirty="0">
                <a:ea typeface="宋体" panose="02010600030101010101" pitchFamily="2" charset="-122"/>
              </a:rPr>
              <a:t>,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 not </a:t>
            </a:r>
            <a:r>
              <a:rPr lang="en-US" altLang="zh-CN" i="1" dirty="0">
                <a:solidFill>
                  <a:srgbClr val="FF0000"/>
                </a:solidFill>
                <a:ea typeface="宋体" panose="02010600030101010101" pitchFamily="2" charset="-122"/>
              </a:rPr>
              <a:t>Data</a:t>
            </a:r>
            <a:endParaRPr lang="en-US" altLang="zh-CN" i="1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Data areas marked </a:t>
            </a:r>
            <a:r>
              <a:rPr lang="en-US" altLang="zh-CN" b="1" dirty="0">
                <a:solidFill>
                  <a:schemeClr val="accent1"/>
                </a:solidFill>
                <a:ea typeface="宋体" panose="02010600030101010101" pitchFamily="2" charset="-122"/>
              </a:rPr>
              <a:t>non-executable</a:t>
            </a:r>
            <a:endParaRPr lang="en-US" altLang="zh-CN" b="1" dirty="0">
              <a:solidFill>
                <a:schemeClr val="accent1"/>
              </a:solidFill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Stack marked non-executable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Heap marked non-executable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Enforced by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hardware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NX: Non-</a:t>
            </a:r>
            <a:r>
              <a:rPr lang="en-US" altLang="zh-CN" dirty="0" err="1">
                <a:ea typeface="宋体" panose="02010600030101010101" pitchFamily="2" charset="-122"/>
              </a:rPr>
              <a:t>eXecutable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(the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name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on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hardware)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You can load your </a:t>
            </a:r>
            <a:r>
              <a:rPr lang="en-US" altLang="zh-CN" i="1" dirty="0">
                <a:ea typeface="宋体" panose="02010600030101010101" pitchFamily="2" charset="-122"/>
              </a:rPr>
              <a:t>shellcode</a:t>
            </a:r>
            <a:r>
              <a:rPr lang="en-US" altLang="zh-CN" dirty="0">
                <a:ea typeface="宋体" panose="02010600030101010101" pitchFamily="2" charset="-122"/>
              </a:rPr>
              <a:t> in the stack or the heap…but you can't jump to it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to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execute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619125" indent="-238125"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952500" indent="-190500"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333500" indent="-190500"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1714500" indent="-190500"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095500" indent="-1905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476500" indent="-1905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2857500" indent="-1905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238500" indent="-1905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Clr>
                <a:srgbClr val="C0504D"/>
              </a:buClr>
            </a:pPr>
            <a:r>
              <a:rPr lang="en-US" altLang="zh-CN" sz="1000">
                <a:solidFill>
                  <a:srgbClr val="EEECE1"/>
                </a:solidFill>
                <a:latin typeface="Arial" panose="020B0604020202020204" pitchFamily="34" charset="0"/>
              </a:rPr>
              <a:t>slide </a:t>
            </a:r>
            <a:fld id="{6D25B891-D6B4-4DD2-9979-133D326A701F}" type="slidenum">
              <a:rPr lang="en-US" altLang="zh-CN" sz="1000">
                <a:solidFill>
                  <a:srgbClr val="EEECE1"/>
                </a:solidFill>
                <a:latin typeface="Arial" panose="020B0604020202020204" pitchFamily="34" charset="0"/>
              </a:rPr>
            </a:fld>
            <a:endParaRPr lang="en-US" altLang="zh-CN" sz="1000">
              <a:solidFill>
                <a:srgbClr val="EEECE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Attack: Code Reuse (instead of inject)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076187"/>
            <a:ext cx="6563071" cy="4302497"/>
          </a:xfrm>
        </p:spPr>
        <p:txBody>
          <a:bodyPr>
            <a:noAutofit/>
          </a:bodyPr>
          <a:lstStyle/>
          <a:p>
            <a:r>
              <a:rPr lang="en-US" dirty="0"/>
              <a:t>ROP: </a:t>
            </a:r>
            <a:r>
              <a:rPr lang="en-US" dirty="0">
                <a:solidFill>
                  <a:srgbClr val="FF0000"/>
                </a:solidFill>
              </a:rPr>
              <a:t>Return-oriented Programming</a:t>
            </a:r>
            <a:endParaRPr lang="en-US" dirty="0"/>
          </a:p>
          <a:p>
            <a:pPr lvl="1"/>
            <a:r>
              <a:rPr lang="en-US" dirty="0"/>
              <a:t>Find code gadgets in existed code base</a:t>
            </a:r>
            <a:endParaRPr lang="en-US" dirty="0"/>
          </a:p>
          <a:p>
            <a:pPr lvl="2"/>
            <a:r>
              <a:rPr lang="en-US" dirty="0"/>
              <a:t>Usually 1-3 instructions, </a:t>
            </a:r>
            <a:r>
              <a:rPr lang="en-US" dirty="0">
                <a:solidFill>
                  <a:srgbClr val="FF0000"/>
                </a:solidFill>
              </a:rPr>
              <a:t>ends with 'ret'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In </a:t>
            </a:r>
            <a:r>
              <a:rPr lang="en-US" dirty="0" err="1"/>
              <a:t>libc</a:t>
            </a:r>
            <a:r>
              <a:rPr lang="en-US" dirty="0"/>
              <a:t> and application, intended and unintended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Push address of gadgets on the stack</a:t>
            </a:r>
            <a:endParaRPr lang="en-US" dirty="0"/>
          </a:p>
          <a:p>
            <a:pPr lvl="1"/>
            <a:r>
              <a:rPr lang="en-US" dirty="0"/>
              <a:t>Leverage 'ret' at the end of gadget to</a:t>
            </a:r>
            <a:br>
              <a:rPr lang="en-US" dirty="0"/>
            </a:br>
            <a:r>
              <a:rPr lang="en-US" dirty="0"/>
              <a:t> connect each code gadgets</a:t>
            </a:r>
            <a:endParaRPr lang="en-US" sz="3600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No code injection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12660" y="1076188"/>
            <a:ext cx="1425663" cy="4302495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12660" y="2747600"/>
            <a:ext cx="1425663" cy="267784"/>
          </a:xfrm>
          <a:prstGeom prst="rect">
            <a:avLst/>
          </a:prstGeom>
          <a:solidFill>
            <a:schemeClr val="bg1">
              <a:lumMod val="65000"/>
              <a:alpha val="3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12660" y="3014385"/>
            <a:ext cx="1425663" cy="267784"/>
          </a:xfrm>
          <a:prstGeom prst="rect">
            <a:avLst/>
          </a:prstGeom>
          <a:solidFill>
            <a:schemeClr val="bg1">
              <a:lumMod val="65000"/>
              <a:alpha val="3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saved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ebp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12662" y="3686162"/>
            <a:ext cx="1425663" cy="277769"/>
          </a:xfrm>
          <a:prstGeom prst="rect">
            <a:avLst/>
          </a:prstGeom>
          <a:solidFill>
            <a:srgbClr val="008000">
              <a:alpha val="5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0101011010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8338323" y="3695268"/>
            <a:ext cx="348477" cy="1025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686801" y="2907410"/>
            <a:ext cx="0" cy="778752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8338323" y="2907410"/>
            <a:ext cx="348477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912661" y="4252490"/>
            <a:ext cx="1425663" cy="277769"/>
          </a:xfrm>
          <a:prstGeom prst="rect">
            <a:avLst/>
          </a:prstGeom>
          <a:solidFill>
            <a:srgbClr val="008000">
              <a:alpha val="5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0101011010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12662" y="4803966"/>
            <a:ext cx="1425663" cy="277769"/>
          </a:xfrm>
          <a:prstGeom prst="rect">
            <a:avLst/>
          </a:prstGeom>
          <a:solidFill>
            <a:srgbClr val="008000">
              <a:alpha val="5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0101011010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912660" y="2746575"/>
            <a:ext cx="1425663" cy="277769"/>
          </a:xfrm>
          <a:prstGeom prst="rect">
            <a:avLst/>
          </a:prstGeom>
          <a:solidFill>
            <a:srgbClr val="800000">
              <a:alpha val="50000"/>
            </a:srgbClr>
          </a:solidFill>
          <a:ln w="28575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0101011010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912662" y="2464811"/>
            <a:ext cx="1425663" cy="277769"/>
          </a:xfrm>
          <a:prstGeom prst="rect">
            <a:avLst/>
          </a:prstGeom>
          <a:solidFill>
            <a:srgbClr val="800000">
              <a:alpha val="50000"/>
            </a:srgbClr>
          </a:solidFill>
          <a:ln w="28575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0101011010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912662" y="2188901"/>
            <a:ext cx="1425663" cy="277769"/>
          </a:xfrm>
          <a:prstGeom prst="rect">
            <a:avLst/>
          </a:prstGeom>
          <a:solidFill>
            <a:srgbClr val="800000">
              <a:alpha val="50000"/>
            </a:srgbClr>
          </a:solidFill>
          <a:ln w="28575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0101011010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8338324" y="4803966"/>
            <a:ext cx="634956" cy="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8839199" y="2615995"/>
            <a:ext cx="0" cy="1674642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8338324" y="2615995"/>
            <a:ext cx="500878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8346621" y="4290637"/>
            <a:ext cx="500878" cy="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8973280" y="2343607"/>
            <a:ext cx="0" cy="2460359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8359990" y="2343607"/>
            <a:ext cx="613291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535326" y="4270559"/>
            <a:ext cx="377337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6535325" y="3943319"/>
            <a:ext cx="2" cy="32724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6535326" y="3943318"/>
            <a:ext cx="348477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523344" y="4803966"/>
            <a:ext cx="425255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6535323" y="4511058"/>
            <a:ext cx="2" cy="29290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 flipV="1">
            <a:off x="6523347" y="4511057"/>
            <a:ext cx="389314" cy="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912660" y="3004400"/>
            <a:ext cx="1425663" cy="277769"/>
          </a:xfrm>
          <a:prstGeom prst="rect">
            <a:avLst/>
          </a:prstGeom>
          <a:solidFill>
            <a:srgbClr val="800000">
              <a:alpha val="50000"/>
            </a:srgbClr>
          </a:solidFill>
          <a:ln w="28575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0101011010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8655" y="4145915"/>
            <a:ext cx="56095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return-oriented</a:t>
            </a:r>
            <a:r>
              <a:rPr lang="zh-CN" altLang="en-US" sz="1600"/>
              <a:t>是因为要通过</a:t>
            </a:r>
            <a:r>
              <a:rPr lang="en-US" altLang="zh-CN" sz="1600"/>
              <a:t>return</a:t>
            </a:r>
            <a:r>
              <a:rPr lang="zh-CN" altLang="en-US" sz="1600"/>
              <a:t>将多个不连续的</a:t>
            </a:r>
            <a:r>
              <a:rPr lang="en-US" altLang="zh-CN" sz="1600"/>
              <a:t>gadgets</a:t>
            </a:r>
            <a:r>
              <a:rPr lang="zh-CN" altLang="en-US" sz="1600"/>
              <a:t>连接起来，因为要用于攻击的代码一般不会出现在原始正常的代码中。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4" grpId="0" animBg="1"/>
      <p:bldP spid="27" grpId="0" animBg="1"/>
      <p:bldP spid="28" grpId="0" animBg="1"/>
      <p:bldP spid="30" grpId="0" animBg="1"/>
      <p:bldP spid="7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 Execution – The ROP Way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660232" y="5305772"/>
            <a:ext cx="2133600" cy="304271"/>
          </a:xfrm>
        </p:spPr>
        <p:txBody>
          <a:bodyPr/>
          <a:lstStyle/>
          <a:p>
            <a:pPr>
              <a:buClr>
                <a:srgbClr val="C0504D"/>
              </a:buClr>
            </a:pPr>
            <a:r>
              <a:rPr lang="en-US" altLang="zh-CN" dirty="0">
                <a:solidFill>
                  <a:prstClr val="black">
                    <a:tint val="75000"/>
                  </a:prstClr>
                </a:solidFill>
              </a:rPr>
              <a:t>slide </a:t>
            </a:r>
            <a:fld id="{FC44878F-80F7-4CC7-9F5A-13EE0C6375D3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835686" y="1877464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  <a:endParaRPr lang="en-US" sz="2400" b="1" dirty="0"/>
          </a:p>
        </p:txBody>
      </p:sp>
      <p:sp>
        <p:nvSpPr>
          <p:cNvPr id="12" name="Rounded Rectangle 10"/>
          <p:cNvSpPr/>
          <p:nvPr/>
        </p:nvSpPr>
        <p:spPr>
          <a:xfrm>
            <a:off x="251520" y="1345332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 panose="020B0609020204030204"/>
                <a:cs typeface="Consolas" panose="020B0609020204030204"/>
              </a:rPr>
              <a:t>Mem</a:t>
            </a:r>
            <a:r>
              <a:rPr lang="en-US" sz="2800" dirty="0">
                <a:latin typeface="Consolas" panose="020B0609020204030204"/>
                <a:cs typeface="Consolas" panose="020B0609020204030204"/>
              </a:rPr>
              <a:t>[v2] = v1</a:t>
            </a:r>
            <a:endParaRPr lang="en-US" sz="2800" dirty="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3" name="Content Placeholder 2"/>
          <p:cNvSpPr txBox="1"/>
          <p:nvPr/>
        </p:nvSpPr>
        <p:spPr>
          <a:xfrm>
            <a:off x="611560" y="3577580"/>
            <a:ext cx="3024336" cy="14401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 anchorCtr="0">
            <a:normAutofit/>
          </a:bodyPr>
          <a:lstStyle>
            <a:lvl1pPr marL="292100" indent="-2921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Calibri" panose="020F0502020204030204"/>
              </a:defRPr>
            </a:lvl1pPr>
            <a:lvl2pPr marL="635000" indent="-2921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Calibri" panose="020F0502020204030204"/>
              </a:defRPr>
            </a:lvl2pPr>
            <a:lvl3pPr marL="914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Calibri" panose="020F0502020204030204"/>
              </a:defRPr>
            </a:lvl3pPr>
            <a:lvl4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 panose="020F0502020204030204"/>
              </a:defRPr>
            </a:lvl4pPr>
            <a:lvl5pPr marL="1320800" indent="-1778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 panose="020F0502020204030204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/>
              <a:buNone/>
            </a:pPr>
            <a:r>
              <a:rPr lang="en-US" altLang="zh-CN" sz="2400" dirty="0" err="1">
                <a:latin typeface="Consolas" panose="020B0609020204030204"/>
                <a:cs typeface="Consolas" panose="020B0609020204030204"/>
              </a:rPr>
              <a:t>mov</a:t>
            </a:r>
            <a:r>
              <a:rPr lang="en-US" sz="2400" dirty="0">
                <a:latin typeface="Consolas" panose="020B0609020204030204"/>
                <a:cs typeface="Consolas" panose="020B0609020204030204"/>
              </a:rPr>
              <a:t> %</a:t>
            </a:r>
            <a:r>
              <a:rPr lang="en-US" sz="2400" dirty="0" err="1">
                <a:latin typeface="Consolas" panose="020B0609020204030204"/>
                <a:cs typeface="Consolas" panose="020B0609020204030204"/>
              </a:rPr>
              <a:t>eax</a:t>
            </a:r>
            <a:r>
              <a:rPr lang="en-US" sz="2400" dirty="0">
                <a:latin typeface="Consolas" panose="020B0609020204030204"/>
                <a:cs typeface="Consolas" panose="020B0609020204030204"/>
              </a:rPr>
              <a:t> v1; </a:t>
            </a:r>
            <a:endParaRPr lang="en-US" sz="2400" dirty="0">
              <a:latin typeface="Consolas" panose="020B0609020204030204"/>
              <a:cs typeface="Consolas" panose="020B0609020204030204"/>
            </a:endParaRPr>
          </a:p>
          <a:p>
            <a:pPr marL="0" indent="0">
              <a:buFont typeface="Arial" panose="020B0604020202020204"/>
              <a:buNone/>
            </a:pPr>
            <a:r>
              <a:rPr lang="en-US" sz="2400" dirty="0" err="1">
                <a:latin typeface="Consolas" panose="020B0609020204030204"/>
                <a:cs typeface="Consolas" panose="020B0609020204030204"/>
              </a:rPr>
              <a:t>mov</a:t>
            </a:r>
            <a:r>
              <a:rPr lang="en-US" sz="2400" dirty="0">
                <a:latin typeface="Consolas" panose="020B0609020204030204"/>
                <a:cs typeface="Consolas" panose="020B0609020204030204"/>
              </a:rPr>
              <a:t> %</a:t>
            </a:r>
            <a:r>
              <a:rPr lang="en-US" sz="2400" dirty="0" err="1">
                <a:latin typeface="Consolas" panose="020B0609020204030204"/>
                <a:cs typeface="Consolas" panose="020B0609020204030204"/>
              </a:rPr>
              <a:t>ebx</a:t>
            </a:r>
            <a:r>
              <a:rPr lang="en-US" sz="2400" dirty="0">
                <a:latin typeface="Consolas" panose="020B0609020204030204"/>
                <a:cs typeface="Consolas" panose="020B0609020204030204"/>
              </a:rPr>
              <a:t> v2;</a:t>
            </a:r>
            <a:endParaRPr lang="en-US" sz="2400" dirty="0">
              <a:latin typeface="Consolas" panose="020B0609020204030204"/>
              <a:cs typeface="Consolas" panose="020B0609020204030204"/>
            </a:endParaRPr>
          </a:p>
          <a:p>
            <a:pPr marL="0" indent="0">
              <a:buFont typeface="Arial" panose="020B0604020202020204"/>
              <a:buNone/>
            </a:pPr>
            <a:r>
              <a:rPr lang="en-US" sz="2400" dirty="0" err="1">
                <a:latin typeface="Consolas" panose="020B0609020204030204"/>
                <a:cs typeface="Consolas" panose="020B0609020204030204"/>
              </a:rPr>
              <a:t>mov</a:t>
            </a:r>
            <a:r>
              <a:rPr lang="en-US" sz="2400" dirty="0">
                <a:latin typeface="Consolas" panose="020B0609020204030204"/>
                <a:cs typeface="Consolas" panose="020B0609020204030204"/>
              </a:rPr>
              <a:t> [%</a:t>
            </a:r>
            <a:r>
              <a:rPr lang="en-US" sz="2400" dirty="0" err="1">
                <a:latin typeface="Consolas" panose="020B0609020204030204"/>
                <a:cs typeface="Consolas" panose="020B0609020204030204"/>
              </a:rPr>
              <a:t>ebx</a:t>
            </a:r>
            <a:r>
              <a:rPr lang="en-US" sz="2400" dirty="0">
                <a:latin typeface="Consolas" panose="020B0609020204030204"/>
                <a:cs typeface="Consolas" panose="020B0609020204030204"/>
              </a:rPr>
              <a:t>], %</a:t>
            </a:r>
            <a:r>
              <a:rPr lang="en-US" sz="2400" dirty="0" err="1">
                <a:latin typeface="Consolas" panose="020B0609020204030204"/>
                <a:cs typeface="Consolas" panose="020B0609020204030204"/>
              </a:rPr>
              <a:t>eax</a:t>
            </a:r>
            <a:endParaRPr lang="en-US" sz="2400" dirty="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1475656" y="2497460"/>
            <a:ext cx="432048" cy="93610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Content Placeholder 2"/>
          <p:cNvSpPr txBox="1"/>
          <p:nvPr/>
        </p:nvSpPr>
        <p:spPr>
          <a:xfrm>
            <a:off x="4920746" y="3835857"/>
            <a:ext cx="3395670" cy="146991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 anchorCtr="0">
            <a:normAutofit/>
          </a:bodyPr>
          <a:lstStyle>
            <a:lvl1pPr marL="292100" indent="-2921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Calibri" panose="020F0502020204030204"/>
              </a:defRPr>
            </a:lvl1pPr>
            <a:lvl2pPr marL="635000" indent="-2921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Calibri" panose="020F0502020204030204"/>
              </a:defRPr>
            </a:lvl2pPr>
            <a:lvl3pPr marL="914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Calibri" panose="020F0502020204030204"/>
              </a:defRPr>
            </a:lvl3pPr>
            <a:lvl4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 panose="020F0502020204030204"/>
              </a:defRPr>
            </a:lvl4pPr>
            <a:lvl5pPr marL="1320800" indent="-1778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 panose="020F0502020204030204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/>
              <a:buNone/>
            </a:pPr>
            <a:r>
              <a:rPr lang="en-US" sz="2400" dirty="0">
                <a:latin typeface="Consolas" panose="020B0609020204030204"/>
                <a:cs typeface="Consolas" panose="020B0609020204030204"/>
              </a:rPr>
              <a:t>a</a:t>
            </a:r>
            <a:r>
              <a:rPr lang="en-US" sz="2400" baseline="-25000" dirty="0">
                <a:latin typeface="Consolas" panose="020B0609020204030204"/>
                <a:cs typeface="Consolas" panose="020B0609020204030204"/>
              </a:rPr>
              <a:t>1</a:t>
            </a:r>
            <a:r>
              <a:rPr lang="en-US" sz="2400" dirty="0">
                <a:latin typeface="Consolas" panose="020B0609020204030204"/>
                <a:cs typeface="Consolas" panose="020B0609020204030204"/>
              </a:rPr>
              <a:t>: </a:t>
            </a:r>
            <a:r>
              <a:rPr lang="en-US" sz="240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pop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eax</a:t>
            </a:r>
            <a:r>
              <a:rPr lang="en-US" sz="240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; ret</a:t>
            </a:r>
            <a:endParaRPr lang="en-US" sz="2400" dirty="0">
              <a:latin typeface="Consolas" panose="020B0609020204030204"/>
              <a:cs typeface="Consolas" panose="020B0609020204030204"/>
            </a:endParaRPr>
          </a:p>
          <a:p>
            <a:pPr marL="0" indent="0">
              <a:buFont typeface="Arial" panose="020B0604020202020204"/>
              <a:buNone/>
            </a:pPr>
            <a:r>
              <a:rPr lang="en-US" sz="2400" dirty="0">
                <a:latin typeface="Consolas" panose="020B0609020204030204"/>
                <a:cs typeface="Consolas" panose="020B0609020204030204"/>
              </a:rPr>
              <a:t>a</a:t>
            </a:r>
            <a:r>
              <a:rPr lang="en-US" sz="2400" baseline="-25000" dirty="0">
                <a:latin typeface="Consolas" panose="020B0609020204030204"/>
                <a:cs typeface="Consolas" panose="020B0609020204030204"/>
              </a:rPr>
              <a:t>2</a:t>
            </a:r>
            <a:r>
              <a:rPr lang="en-US" sz="2400" dirty="0">
                <a:latin typeface="Consolas" panose="020B0609020204030204"/>
                <a:cs typeface="Consolas" panose="020B0609020204030204"/>
              </a:rPr>
              <a:t>: pop </a:t>
            </a:r>
            <a:r>
              <a:rPr lang="en-US" sz="2400" dirty="0" err="1">
                <a:latin typeface="Consolas" panose="020B0609020204030204"/>
                <a:cs typeface="Consolas" panose="020B0609020204030204"/>
              </a:rPr>
              <a:t>ebx</a:t>
            </a:r>
            <a:r>
              <a:rPr lang="en-US" sz="2400" dirty="0">
                <a:latin typeface="Consolas" panose="020B0609020204030204"/>
                <a:cs typeface="Consolas" panose="020B0609020204030204"/>
              </a:rPr>
              <a:t>; ret</a:t>
            </a:r>
            <a:endParaRPr lang="en-US" sz="2400" dirty="0">
              <a:latin typeface="Consolas" panose="020B0609020204030204"/>
              <a:cs typeface="Consolas" panose="020B0609020204030204"/>
            </a:endParaRPr>
          </a:p>
          <a:p>
            <a:pPr marL="0" indent="0">
              <a:buFont typeface="Arial" panose="020B0604020202020204"/>
              <a:buNone/>
            </a:pPr>
            <a:r>
              <a:rPr lang="en-US" sz="2400" dirty="0">
                <a:latin typeface="Consolas" panose="020B0609020204030204"/>
                <a:cs typeface="Consolas" panose="020B0609020204030204"/>
              </a:rPr>
              <a:t>a</a:t>
            </a:r>
            <a:r>
              <a:rPr lang="en-US" sz="2400" baseline="-25000" dirty="0">
                <a:latin typeface="Consolas" panose="020B0609020204030204"/>
                <a:cs typeface="Consolas" panose="020B0609020204030204"/>
              </a:rPr>
              <a:t>3</a:t>
            </a:r>
            <a:r>
              <a:rPr lang="en-US" sz="2400" dirty="0">
                <a:latin typeface="Consolas" panose="020B0609020204030204"/>
                <a:cs typeface="Consolas" panose="020B0609020204030204"/>
              </a:rPr>
              <a:t>: </a:t>
            </a:r>
            <a:r>
              <a:rPr lang="en-US" sz="2400" dirty="0" err="1">
                <a:latin typeface="Consolas" panose="020B0609020204030204"/>
                <a:cs typeface="Consolas" panose="020B0609020204030204"/>
              </a:rPr>
              <a:t>mov</a:t>
            </a:r>
            <a:r>
              <a:rPr lang="en-US" sz="2400" dirty="0">
                <a:latin typeface="Consolas" panose="020B0609020204030204"/>
                <a:cs typeface="Consolas" panose="020B0609020204030204"/>
              </a:rPr>
              <a:t> [</a:t>
            </a:r>
            <a:r>
              <a:rPr lang="en-US" sz="2400" dirty="0" err="1">
                <a:latin typeface="Consolas" panose="020B0609020204030204"/>
                <a:cs typeface="Consolas" panose="020B0609020204030204"/>
              </a:rPr>
              <a:t>ebx</a:t>
            </a:r>
            <a:r>
              <a:rPr lang="en-US" sz="2400" dirty="0">
                <a:latin typeface="Consolas" panose="020B0609020204030204"/>
                <a:cs typeface="Consolas" panose="020B0609020204030204"/>
              </a:rPr>
              <a:t>], </a:t>
            </a:r>
            <a:r>
              <a:rPr lang="en-US" sz="2400" dirty="0" err="1">
                <a:latin typeface="Consolas" panose="020B0609020204030204"/>
                <a:cs typeface="Consolas" panose="020B0609020204030204"/>
              </a:rPr>
              <a:t>eax</a:t>
            </a:r>
            <a:endParaRPr lang="en-US" sz="2400" dirty="0">
              <a:latin typeface="Consolas" panose="020B0609020204030204"/>
              <a:cs typeface="Consolas" panose="020B0609020204030204"/>
            </a:endParaRPr>
          </a:p>
        </p:txBody>
      </p:sp>
      <p:graphicFrame>
        <p:nvGraphicFramePr>
          <p:cNvPr id="18" name="Table 5"/>
          <p:cNvGraphicFramePr>
            <a:graphicFrameLocks noGrp="1"/>
          </p:cNvGraphicFramePr>
          <p:nvPr/>
        </p:nvGraphicFramePr>
        <p:xfrm>
          <a:off x="5920518" y="1273324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24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  <a:endParaRPr lang="en-US" sz="2400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2400" b="0" baseline="-25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  <a:endParaRPr lang="en-US" sz="2400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TextBox 6"/>
          <p:cNvSpPr txBox="1"/>
          <p:nvPr/>
        </p:nvSpPr>
        <p:spPr>
          <a:xfrm>
            <a:off x="5925316" y="3140032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  <a:endParaRPr lang="en-US" sz="2400" b="1" dirty="0"/>
          </a:p>
        </p:txBody>
      </p:sp>
      <p:sp>
        <p:nvSpPr>
          <p:cNvPr id="9" name="矩形 8"/>
          <p:cNvSpPr/>
          <p:nvPr/>
        </p:nvSpPr>
        <p:spPr>
          <a:xfrm>
            <a:off x="4788024" y="1129308"/>
            <a:ext cx="3384376" cy="4104456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 rot="16200000">
            <a:off x="3702257" y="3685592"/>
            <a:ext cx="432048" cy="93610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81025" y="5124450"/>
            <a:ext cx="40500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pop</a:t>
            </a:r>
            <a:r>
              <a:rPr lang="zh-CN" altLang="en-US" sz="1600"/>
              <a:t>与</a:t>
            </a:r>
            <a:r>
              <a:rPr lang="en-US" altLang="zh-CN" sz="1600"/>
              <a:t>mov</a:t>
            </a:r>
            <a:r>
              <a:rPr lang="zh-CN" altLang="en-US" sz="1600"/>
              <a:t>功能的等价性。</a:t>
            </a:r>
            <a:endParaRPr lang="zh-CN" altLang="en-US"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 Execution – ROP Way</a:t>
            </a:r>
            <a:endParaRPr lang="zh-CN" alt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745286" y="1891779"/>
            <a:ext cx="2721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</a:t>
            </a:r>
            <a:r>
              <a:rPr lang="en-US" sz="2400" b="1" i="1" dirty="0"/>
              <a:t>Shellcode</a:t>
            </a:r>
            <a:endParaRPr lang="en-US" sz="2400" b="1" i="1" dirty="0"/>
          </a:p>
        </p:txBody>
      </p:sp>
      <p:sp>
        <p:nvSpPr>
          <p:cNvPr id="5" name="Rounded Rectangle 5"/>
          <p:cNvSpPr/>
          <p:nvPr/>
        </p:nvSpPr>
        <p:spPr>
          <a:xfrm>
            <a:off x="323528" y="13596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 panose="020B0609020204030204"/>
                <a:cs typeface="Consolas" panose="020B0609020204030204"/>
              </a:rPr>
              <a:t>Mem</a:t>
            </a:r>
            <a:r>
              <a:rPr lang="en-US" sz="2800" dirty="0">
                <a:latin typeface="Consolas" panose="020B0609020204030204"/>
                <a:cs typeface="Consolas" panose="020B0609020204030204"/>
              </a:rPr>
              <a:t>[v2] = v1</a:t>
            </a:r>
            <a:endParaRPr lang="en-US" sz="2800" dirty="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632325" y="3090695"/>
            <a:ext cx="3733800" cy="1447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92100" indent="-2921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Calibri" panose="020F0502020204030204"/>
              </a:defRPr>
            </a:lvl1pPr>
            <a:lvl2pPr marL="635000" indent="-2921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Calibri" panose="020F0502020204030204"/>
              </a:defRPr>
            </a:lvl2pPr>
            <a:lvl3pPr marL="914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Calibri" panose="020F0502020204030204"/>
              </a:defRPr>
            </a:lvl3pPr>
            <a:lvl4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 panose="020F0502020204030204"/>
              </a:defRPr>
            </a:lvl4pPr>
            <a:lvl5pPr marL="1320800" indent="-1778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 panose="020F0502020204030204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/>
              <a:buNone/>
            </a:pPr>
            <a:r>
              <a:rPr lang="en-US" sz="2400" dirty="0">
                <a:latin typeface="Consolas" panose="020B0609020204030204"/>
                <a:cs typeface="Consolas" panose="020B0609020204030204"/>
              </a:rPr>
              <a:t>a</a:t>
            </a:r>
            <a:r>
              <a:rPr lang="en-US" sz="2400" baseline="-25000" dirty="0">
                <a:latin typeface="Consolas" panose="020B0609020204030204"/>
                <a:cs typeface="Consolas" panose="020B0609020204030204"/>
              </a:rPr>
              <a:t>1</a:t>
            </a:r>
            <a:r>
              <a:rPr lang="en-US" sz="2400" dirty="0">
                <a:latin typeface="Consolas" panose="020B0609020204030204"/>
                <a:cs typeface="Consolas" panose="020B0609020204030204"/>
              </a:rPr>
              <a:t>: pop </a:t>
            </a:r>
            <a:r>
              <a:rPr lang="en-US" sz="2400" dirty="0" err="1">
                <a:latin typeface="Consolas" panose="020B0609020204030204"/>
                <a:cs typeface="Consolas" panose="020B0609020204030204"/>
              </a:rPr>
              <a:t>eax</a:t>
            </a:r>
            <a:r>
              <a:rPr lang="en-US" sz="2400" dirty="0">
                <a:latin typeface="Consolas" panose="020B0609020204030204"/>
                <a:cs typeface="Consolas" panose="020B0609020204030204"/>
              </a:rPr>
              <a:t>; ret</a:t>
            </a:r>
            <a:endParaRPr lang="en-US" sz="2400" dirty="0">
              <a:latin typeface="Consolas" panose="020B0609020204030204"/>
              <a:cs typeface="Consolas" panose="020B0609020204030204"/>
            </a:endParaRPr>
          </a:p>
          <a:p>
            <a:pPr marL="0" indent="0">
              <a:buFont typeface="Arial" panose="020B0604020202020204"/>
              <a:buNone/>
            </a:pPr>
            <a:r>
              <a:rPr lang="en-US" sz="2400" dirty="0">
                <a:latin typeface="Consolas" panose="020B0609020204030204"/>
                <a:cs typeface="Consolas" panose="020B0609020204030204"/>
              </a:rPr>
              <a:t>a</a:t>
            </a:r>
            <a:r>
              <a:rPr lang="en-US" sz="2400" baseline="-25000" dirty="0">
                <a:latin typeface="Consolas" panose="020B0609020204030204"/>
                <a:cs typeface="Consolas" panose="020B0609020204030204"/>
              </a:rPr>
              <a:t>2</a:t>
            </a:r>
            <a:r>
              <a:rPr lang="en-US" sz="2400" dirty="0">
                <a:latin typeface="Consolas" panose="020B0609020204030204"/>
                <a:cs typeface="Consolas" panose="020B0609020204030204"/>
              </a:rPr>
              <a:t>: pop </a:t>
            </a:r>
            <a:r>
              <a:rPr lang="en-US" sz="2400" dirty="0" err="1">
                <a:latin typeface="Consolas" panose="020B0609020204030204"/>
                <a:cs typeface="Consolas" panose="020B0609020204030204"/>
              </a:rPr>
              <a:t>ebx</a:t>
            </a:r>
            <a:r>
              <a:rPr lang="en-US" sz="2400" dirty="0">
                <a:latin typeface="Consolas" panose="020B0609020204030204"/>
                <a:cs typeface="Consolas" panose="020B0609020204030204"/>
              </a:rPr>
              <a:t>; ret</a:t>
            </a:r>
            <a:endParaRPr lang="en-US" sz="2400" dirty="0">
              <a:latin typeface="Consolas" panose="020B0609020204030204"/>
              <a:cs typeface="Consolas" panose="020B0609020204030204"/>
            </a:endParaRPr>
          </a:p>
          <a:p>
            <a:pPr marL="0" indent="0">
              <a:buFont typeface="Arial" panose="020B0604020202020204"/>
              <a:buNone/>
            </a:pPr>
            <a:r>
              <a:rPr lang="en-US" sz="2400" dirty="0">
                <a:latin typeface="Consolas" panose="020B0609020204030204"/>
                <a:cs typeface="Consolas" panose="020B0609020204030204"/>
              </a:rPr>
              <a:t>a</a:t>
            </a:r>
            <a:r>
              <a:rPr lang="en-US" sz="2400" baseline="-25000" dirty="0">
                <a:latin typeface="Consolas" panose="020B0609020204030204"/>
                <a:cs typeface="Consolas" panose="020B0609020204030204"/>
              </a:rPr>
              <a:t>3</a:t>
            </a:r>
            <a:r>
              <a:rPr lang="en-US" sz="2400" dirty="0">
                <a:latin typeface="Consolas" panose="020B0609020204030204"/>
                <a:cs typeface="Consolas" panose="020B0609020204030204"/>
              </a:rPr>
              <a:t>: </a:t>
            </a:r>
            <a:r>
              <a:rPr lang="en-US" sz="2400" dirty="0" err="1">
                <a:latin typeface="Consolas" panose="020B0609020204030204"/>
                <a:cs typeface="Consolas" panose="020B0609020204030204"/>
              </a:rPr>
              <a:t>mov</a:t>
            </a:r>
            <a:r>
              <a:rPr lang="en-US" sz="2400" dirty="0">
                <a:latin typeface="Consolas" panose="020B0609020204030204"/>
                <a:cs typeface="Consolas" panose="020B0609020204030204"/>
              </a:rPr>
              <a:t> [</a:t>
            </a:r>
            <a:r>
              <a:rPr lang="en-US" sz="2400" dirty="0" err="1">
                <a:latin typeface="Consolas" panose="020B0609020204030204"/>
                <a:cs typeface="Consolas" panose="020B0609020204030204"/>
              </a:rPr>
              <a:t>ebx</a:t>
            </a:r>
            <a:r>
              <a:rPr lang="en-US" sz="2400" dirty="0">
                <a:latin typeface="Consolas" panose="020B0609020204030204"/>
                <a:cs typeface="Consolas" panose="020B0609020204030204"/>
              </a:rPr>
              <a:t>], </a:t>
            </a:r>
            <a:r>
              <a:rPr lang="en-US" sz="2400" dirty="0" err="1">
                <a:latin typeface="Consolas" panose="020B0609020204030204"/>
                <a:cs typeface="Consolas" panose="020B0609020204030204"/>
              </a:rPr>
              <a:t>eax</a:t>
            </a:r>
            <a:endParaRPr lang="en-US" sz="2400" dirty="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Rounded Rectangle 2"/>
          <p:cNvSpPr/>
          <p:nvPr/>
        </p:nvSpPr>
        <p:spPr>
          <a:xfrm>
            <a:off x="160784" y="4842209"/>
            <a:ext cx="4267200" cy="53557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Desired store executed!</a:t>
            </a:r>
            <a:endParaRPr lang="en-US" sz="28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6"/>
          <p:cNvGraphicFramePr>
            <a:graphicFrameLocks noGrp="1"/>
          </p:cNvGraphicFramePr>
          <p:nvPr/>
        </p:nvGraphicFramePr>
        <p:xfrm>
          <a:off x="6521704" y="678943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/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caller's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(64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bytes)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solidFill>
                      <a:schemeClr val="accent2"/>
                    </a:solidFill>
                  </a:tcPr>
                </a:tc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altLang="zh-CN" sz="1800" dirty="0">
                          <a:solidFill>
                            <a:schemeClr val="bg1"/>
                          </a:solidFill>
                        </a:rPr>
                        <a:t>[1]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grpSp>
        <p:nvGrpSpPr>
          <p:cNvPr id="9" name="Group 7"/>
          <p:cNvGrpSpPr/>
          <p:nvPr/>
        </p:nvGrpSpPr>
        <p:grpSpPr>
          <a:xfrm>
            <a:off x="8003947" y="2309622"/>
            <a:ext cx="1032104" cy="369332"/>
            <a:chOff x="7959243" y="3429000"/>
            <a:chExt cx="1032104" cy="369332"/>
          </a:xfrm>
        </p:grpSpPr>
        <p:sp>
          <p:nvSpPr>
            <p:cNvPr id="10" name="TextBox 8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1" name="Straight Arrow Connector 9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0"/>
          <p:cNvGrpSpPr/>
          <p:nvPr/>
        </p:nvGrpSpPr>
        <p:grpSpPr>
          <a:xfrm>
            <a:off x="8003947" y="5296480"/>
            <a:ext cx="1006456" cy="369332"/>
            <a:chOff x="7959243" y="3429000"/>
            <a:chExt cx="1006456" cy="369332"/>
          </a:xfrm>
        </p:grpSpPr>
        <p:sp>
          <p:nvSpPr>
            <p:cNvPr id="13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4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Arc 13"/>
          <p:cNvSpPr/>
          <p:nvPr/>
        </p:nvSpPr>
        <p:spPr>
          <a:xfrm>
            <a:off x="6172200" y="4760909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urved Connector 14"/>
          <p:cNvCxnSpPr/>
          <p:nvPr/>
        </p:nvCxnSpPr>
        <p:spPr>
          <a:xfrm flipV="1">
            <a:off x="7983262" y="4609595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7"/>
          <p:cNvGraphicFramePr>
            <a:graphicFrameLocks noGrp="1"/>
          </p:cNvGraphicFramePr>
          <p:nvPr/>
        </p:nvGraphicFramePr>
        <p:xfrm>
          <a:off x="6511362" y="327155"/>
          <a:ext cx="1482242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2242"/>
              </a:tblGrid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sz="1800" b="0" baseline="-250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800" b="0" baseline="-25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</a:tr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800" baseline="-25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</a:tr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sz="1800" b="0" baseline="-25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800" b="0" baseline="-25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</a:tr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800" baseline="-25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</a:tr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800" baseline="-25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le 18"/>
          <p:cNvGraphicFramePr>
            <a:graphicFrameLocks noGrp="1"/>
          </p:cNvGraphicFramePr>
          <p:nvPr/>
        </p:nvGraphicFramePr>
        <p:xfrm>
          <a:off x="6511362" y="2155955"/>
          <a:ext cx="1482242" cy="2604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2242"/>
              </a:tblGrid>
              <a:tr h="2604954">
                <a:tc>
                  <a:txBody>
                    <a:bodyPr/>
                    <a:lstStyle/>
                    <a:p>
                      <a:pPr algn="ctr"/>
                      <a:endParaRPr lang="en-US" sz="1800" b="0" baseline="-25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-390"/>
            <a:ext cx="7185040" cy="5704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Review:</a:t>
            </a:r>
            <a:r>
              <a:rPr kumimoji="1" lang="zh-CN" altLang="en-US" dirty="0"/>
              <a:t> </a:t>
            </a:r>
            <a:r>
              <a:rPr kumimoji="1" lang="en-US" altLang="zh-CN" dirty="0"/>
              <a:t>Tech 7: FIDO: Replace the Password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977" y="1273324"/>
            <a:ext cx="9144000" cy="4247812"/>
          </a:xfrm>
          <a:prstGeom prst="rect">
            <a:avLst/>
          </a:prstGeom>
        </p:spPr>
      </p:pic>
      <p:pic>
        <p:nvPicPr>
          <p:cNvPr id="3074" name="Picture 2" descr="尤比科安全密钥 YubiKey 5C NFC USB-C/FIDO2/WebAuthn/U2F/2 级认证/高耐用性/抗冲击性/防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71861"/>
            <a:ext cx="685263" cy="6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735330" y="114300"/>
            <a:ext cx="6464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FIDO:fast identity online</a:t>
            </a:r>
            <a:endParaRPr lang="en-US" altLang="zh-CN"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Defense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435280" cy="4044279"/>
          </a:xfrm>
        </p:spPr>
        <p:txBody>
          <a:bodyPr>
            <a:normAutofit lnSpcReduction="10000"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Hide</a:t>
            </a:r>
            <a:r>
              <a:rPr lang="en-US" altLang="zh-CN" dirty="0"/>
              <a:t> the binary file(</a:t>
            </a:r>
            <a:r>
              <a:rPr lang="zh-CN" altLang="en-US" dirty="0"/>
              <a:t>攻击者无法直接获取二进制文件</a:t>
            </a:r>
            <a:r>
              <a:rPr lang="en-US" altLang="zh-CN" dirty="0"/>
              <a:t>)</a:t>
            </a:r>
            <a:endParaRPr lang="en-US" altLang="zh-CN" dirty="0"/>
          </a:p>
          <a:p>
            <a:pPr lvl="1"/>
            <a:r>
              <a:rPr lang="en-US" altLang="zh-CN" dirty="0"/>
              <a:t>No way to get any gadget</a:t>
            </a:r>
            <a:endParaRPr lang="en-US" altLang="zh-CN" dirty="0"/>
          </a:p>
          <a:p>
            <a:r>
              <a:rPr lang="en-US" altLang="zh-CN" b="1" dirty="0">
                <a:solidFill>
                  <a:schemeClr val="accent1"/>
                </a:solidFill>
              </a:rPr>
              <a:t>ASLR</a:t>
            </a:r>
            <a:r>
              <a:rPr lang="en-US" altLang="zh-CN" dirty="0"/>
              <a:t> to randomize the code position(</a:t>
            </a:r>
            <a:r>
              <a:rPr lang="zh-CN" altLang="en-US" dirty="0"/>
              <a:t>栈的位置随机化</a:t>
            </a:r>
            <a:r>
              <a:rPr lang="en-US" altLang="zh-CN" dirty="0"/>
              <a:t>)</a:t>
            </a:r>
            <a:endParaRPr lang="en-US" altLang="zh-CN" dirty="0"/>
          </a:p>
          <a:p>
            <a:pPr lvl="1"/>
            <a:r>
              <a:rPr lang="en-US" altLang="zh-CN" dirty="0"/>
              <a:t>Short for "</a:t>
            </a:r>
            <a:r>
              <a:rPr lang="en-US" altLang="zh-CN" dirty="0">
                <a:solidFill>
                  <a:srgbClr val="FF0000"/>
                </a:solidFill>
              </a:rPr>
              <a:t>Address Space Layout Randomization</a:t>
            </a:r>
            <a:r>
              <a:rPr lang="en-US" altLang="zh-CN" dirty="0"/>
              <a:t>"</a:t>
            </a:r>
            <a:endParaRPr lang="en-US" altLang="zh-CN" dirty="0"/>
          </a:p>
          <a:p>
            <a:pPr lvl="1"/>
            <a:r>
              <a:rPr lang="en-US" altLang="zh-CN" dirty="0"/>
              <a:t>Harder to find gadgets</a:t>
            </a:r>
            <a:endParaRPr lang="en-US" altLang="zh-CN" dirty="0"/>
          </a:p>
          <a:p>
            <a:r>
              <a:rPr lang="en-US" altLang="zh-CN" b="1" dirty="0">
                <a:solidFill>
                  <a:schemeClr val="accent1"/>
                </a:solidFill>
              </a:rPr>
              <a:t>Canary</a:t>
            </a:r>
            <a:r>
              <a:rPr lang="en-US" altLang="zh-CN" dirty="0"/>
              <a:t> to protect the stack(</a:t>
            </a:r>
            <a:r>
              <a:rPr lang="zh-CN" altLang="en-US" dirty="0"/>
              <a:t>金丝雀保护机制</a:t>
            </a:r>
            <a:r>
              <a:rPr lang="en-US" altLang="zh-CN" dirty="0"/>
              <a:t>)</a:t>
            </a:r>
            <a:endParaRPr lang="en-US" altLang="zh-CN" dirty="0"/>
          </a:p>
          <a:p>
            <a:pPr lvl="1"/>
            <a:r>
              <a:rPr lang="en-US" altLang="zh-CN" dirty="0"/>
              <a:t>Try to detect stack overflow (e.g., overflow return address)</a:t>
            </a:r>
            <a:endParaRPr lang="en-US" altLang="zh-C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ASLR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Change the layout of memory space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Every time when a process is created</a:t>
            </a:r>
            <a:endParaRPr lang="en-US" altLang="zh-CN" dirty="0"/>
          </a:p>
          <a:p>
            <a:pPr lvl="1"/>
            <a:r>
              <a:rPr lang="en-US" altLang="zh-CN" dirty="0"/>
              <a:t>Question: how about create by fork?</a:t>
            </a:r>
            <a:endParaRPr lang="en-US" altLang="zh-CN" dirty="0"/>
          </a:p>
          <a:p>
            <a:r>
              <a:rPr lang="en-US" altLang="zh-CN" dirty="0"/>
              <a:t>User-level as well as kernel-level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5266928" cy="4044279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sz="2400" dirty="0"/>
              <a:t>Embed "canaries" in stack frames and verify their integrity prior to function return</a:t>
            </a:r>
            <a:endParaRPr lang="en-US" altLang="zh-CN" sz="2400" dirty="0"/>
          </a:p>
          <a:p>
            <a:pPr lvl="1"/>
            <a:r>
              <a:rPr lang="en-US" altLang="zh-CN" sz="2000" dirty="0"/>
              <a:t>Canary is just a random number</a:t>
            </a:r>
            <a:endParaRPr lang="en-US" altLang="zh-CN" sz="2000" dirty="0"/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Check canary before return, alert if not equal</a:t>
            </a:r>
            <a:endParaRPr lang="en-US" altLang="zh-CN" sz="2000" dirty="0">
              <a:solidFill>
                <a:srgbClr val="FF0000"/>
              </a:solidFill>
            </a:endParaRPr>
          </a:p>
          <a:p>
            <a:endParaRPr lang="en-US" altLang="zh-CN" sz="2400" dirty="0"/>
          </a:p>
          <a:p>
            <a:r>
              <a:rPr lang="en-US" altLang="zh-CN" sz="2400" dirty="0" err="1"/>
              <a:t>StackGuard</a:t>
            </a:r>
            <a:r>
              <a:rPr lang="en-US" altLang="zh-CN" sz="2400" dirty="0"/>
              <a:t> implemented as a GCC patch</a:t>
            </a:r>
            <a:endParaRPr lang="en-US" altLang="zh-CN" sz="2400" dirty="0"/>
          </a:p>
          <a:p>
            <a:pPr lvl="1"/>
            <a:r>
              <a:rPr lang="en-US" altLang="zh-CN" sz="2000" dirty="0"/>
              <a:t>Program must be recompiled</a:t>
            </a:r>
            <a:endParaRPr lang="en-US" altLang="zh-CN" sz="2000" dirty="0"/>
          </a:p>
          <a:p>
            <a:pPr lvl="1"/>
            <a:r>
              <a:rPr lang="en-US" altLang="zh-CN" sz="2000" dirty="0"/>
              <a:t>Performance overhead: 8% for Apache</a:t>
            </a:r>
            <a:endParaRPr lang="en-US" altLang="zh-CN" sz="20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Canary</a:t>
            </a:r>
            <a:endParaRPr lang="zh-CN" altLang="en-US" dirty="0"/>
          </a:p>
        </p:txBody>
      </p:sp>
      <p:pic>
        <p:nvPicPr>
          <p:cNvPr id="1026" name="Picture 2" descr="“canary miner”的图片搜索结果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727" y="308488"/>
            <a:ext cx="1707232" cy="170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6948264" y="3071346"/>
            <a:ext cx="1440160" cy="288032"/>
          </a:xfrm>
          <a:prstGeom prst="rect">
            <a:avLst/>
          </a:prstGeom>
          <a:solidFill>
            <a:srgbClr val="FFE36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Black" panose="020B0A04020102020204" pitchFamily="34" charset="0"/>
              </a:rPr>
              <a:t>Canary</a:t>
            </a:r>
            <a:endParaRPr lang="zh-CN" alt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48264" y="3367390"/>
            <a:ext cx="144016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948264" y="3655422"/>
            <a:ext cx="144016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948264" y="2791326"/>
            <a:ext cx="144016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Arial Narrow" panose="020B0606020202030204" pitchFamily="34" charset="0"/>
              </a:rPr>
              <a:t>Return Addr</a:t>
            </a:r>
            <a:endParaRPr lang="zh-CN" altLang="en-US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48264" y="3937620"/>
            <a:ext cx="144016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948264" y="4225652"/>
            <a:ext cx="144016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948264" y="4513684"/>
            <a:ext cx="144016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948264" y="2503294"/>
            <a:ext cx="144016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236879" y="2008833"/>
            <a:ext cx="862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Stack</a:t>
            </a:r>
            <a:endParaRPr lang="zh-CN" altLang="en-US" sz="2400" b="1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8604448" y="2503294"/>
            <a:ext cx="0" cy="2298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CFI: Control Flow Integrity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CFI: Control-Flow Integrity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044279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Main idea: pre-determine </a:t>
            </a:r>
            <a:r>
              <a:rPr lang="en-US" altLang="zh-CN" b="1" dirty="0">
                <a:solidFill>
                  <a:srgbClr val="C00000"/>
                </a:solidFill>
              </a:rPr>
              <a:t>control flow graph </a:t>
            </a:r>
            <a:r>
              <a:rPr lang="en-US" altLang="zh-CN" dirty="0"/>
              <a:t>(CFG) of an application</a:t>
            </a:r>
            <a:endParaRPr lang="en-US" altLang="zh-CN" dirty="0"/>
          </a:p>
          <a:p>
            <a:pPr lvl="1"/>
            <a:r>
              <a:rPr lang="en-US" altLang="zh-CN" dirty="0"/>
              <a:t>Static analysis of source code</a:t>
            </a:r>
            <a:endParaRPr lang="en-US" altLang="zh-CN" dirty="0"/>
          </a:p>
          <a:p>
            <a:pPr lvl="1"/>
            <a:r>
              <a:rPr lang="en-US" altLang="zh-CN" dirty="0"/>
              <a:t>Static binary analysis   </a:t>
            </a:r>
            <a:r>
              <a:rPr lang="en-US" altLang="zh-CN" dirty="0">
                <a:solidFill>
                  <a:srgbClr val="C00000"/>
                </a:solidFill>
                <a:sym typeface="Symbol" panose="05050102010706020507" pitchFamily="18" charset="2"/>
              </a:rPr>
              <a:t> </a:t>
            </a:r>
            <a:r>
              <a:rPr lang="en-US" altLang="zh-CN" b="1" dirty="0">
                <a:solidFill>
                  <a:srgbClr val="C00000"/>
                </a:solidFill>
              </a:rPr>
              <a:t>CFI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en-US" altLang="zh-CN" dirty="0"/>
              <a:t>Execution profiling</a:t>
            </a:r>
            <a:endParaRPr lang="en-US" altLang="zh-CN" dirty="0"/>
          </a:p>
          <a:p>
            <a:pPr lvl="1"/>
            <a:r>
              <a:rPr lang="en-US" altLang="zh-CN" dirty="0"/>
              <a:t>Explicit specification of security policy</a:t>
            </a:r>
            <a:endParaRPr lang="en-US" altLang="zh-CN" dirty="0"/>
          </a:p>
          <a:p>
            <a:r>
              <a:rPr lang="en-US" altLang="zh-CN" dirty="0"/>
              <a:t>Execution must follow the pre-determined control flow graph</a:t>
            </a:r>
            <a:endParaRPr lang="en-US" altLang="zh-CN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143000" y="1587500"/>
            <a:ext cx="6858000" cy="2667000"/>
          </a:xfrm>
          <a:prstGeom prst="roundRect">
            <a:avLst/>
          </a:prstGeom>
          <a:solidFill>
            <a:srgbClr val="FFFFCC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pic>
        <p:nvPicPr>
          <p:cNvPr id="1026" name="Picture 2" descr="C:\Documents and Settings\mbudiu\Local Settings\Temporary Internet Files\Content.IE5\CDMZSDIR\MCSY01240_0000[1].wmf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2286000"/>
            <a:ext cx="836083" cy="754063"/>
          </a:xfrm>
          <a:prstGeom prst="rect">
            <a:avLst/>
          </a:prstGeom>
          <a:noFill/>
          <a:ln>
            <a:noFill/>
          </a:ln>
        </p:spPr>
      </p:pic>
      <p:sp>
        <p:nvSpPr>
          <p:cNvPr id="51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CFI Motivation</a:t>
            </a:r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19125" indent="-2381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52500" indent="-1905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33500" indent="-1905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714500" indent="-1905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95500" indent="-190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76500" indent="-190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857500" indent="-190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38500" indent="-190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75BD87F-43C9-4F54-BE09-10AC55D10F5D}" type="slidenum">
              <a:rPr lang="en-US" altLang="zh-CN">
                <a:solidFill>
                  <a:srgbClr val="898989"/>
                </a:solidFill>
              </a:rPr>
            </a:fld>
            <a:endParaRPr lang="en-US" altLang="zh-CN">
              <a:solidFill>
                <a:srgbClr val="898989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524000" y="3111500"/>
            <a:ext cx="3200136" cy="461698"/>
          </a:xfrm>
          <a:custGeom>
            <a:avLst/>
            <a:gdLst>
              <a:gd name="connsiteX0" fmla="*/ 0 w 7730836"/>
              <a:gd name="connsiteY0" fmla="*/ 369455 h 554182"/>
              <a:gd name="connsiteX1" fmla="*/ 692727 w 7730836"/>
              <a:gd name="connsiteY1" fmla="*/ 0 h 554182"/>
              <a:gd name="connsiteX2" fmla="*/ 1662545 w 7730836"/>
              <a:gd name="connsiteY2" fmla="*/ 378691 h 554182"/>
              <a:gd name="connsiteX3" fmla="*/ 2660073 w 7730836"/>
              <a:gd name="connsiteY3" fmla="*/ 147782 h 554182"/>
              <a:gd name="connsiteX4" fmla="*/ 3805382 w 7730836"/>
              <a:gd name="connsiteY4" fmla="*/ 489527 h 554182"/>
              <a:gd name="connsiteX5" fmla="*/ 5403273 w 7730836"/>
              <a:gd name="connsiteY5" fmla="*/ 286327 h 554182"/>
              <a:gd name="connsiteX6" fmla="*/ 6262254 w 7730836"/>
              <a:gd name="connsiteY6" fmla="*/ 147782 h 554182"/>
              <a:gd name="connsiteX7" fmla="*/ 7038109 w 7730836"/>
              <a:gd name="connsiteY7" fmla="*/ 554182 h 554182"/>
              <a:gd name="connsiteX8" fmla="*/ 7730836 w 7730836"/>
              <a:gd name="connsiteY8" fmla="*/ 286327 h 55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30836" h="554182">
                <a:moveTo>
                  <a:pt x="0" y="369455"/>
                </a:moveTo>
                <a:cubicBezTo>
                  <a:pt x="207818" y="183958"/>
                  <a:pt x="415636" y="-1539"/>
                  <a:pt x="692727" y="0"/>
                </a:cubicBezTo>
                <a:cubicBezTo>
                  <a:pt x="969818" y="1539"/>
                  <a:pt x="1334654" y="354061"/>
                  <a:pt x="1662545" y="378691"/>
                </a:cubicBezTo>
                <a:cubicBezTo>
                  <a:pt x="1990436" y="403321"/>
                  <a:pt x="2302934" y="129309"/>
                  <a:pt x="2660073" y="147782"/>
                </a:cubicBezTo>
                <a:cubicBezTo>
                  <a:pt x="3017213" y="166255"/>
                  <a:pt x="3348182" y="466436"/>
                  <a:pt x="3805382" y="489527"/>
                </a:cubicBezTo>
                <a:cubicBezTo>
                  <a:pt x="4262582" y="512618"/>
                  <a:pt x="4993794" y="343285"/>
                  <a:pt x="5403273" y="286327"/>
                </a:cubicBezTo>
                <a:cubicBezTo>
                  <a:pt x="5812752" y="229369"/>
                  <a:pt x="5989781" y="103140"/>
                  <a:pt x="6262254" y="147782"/>
                </a:cubicBezTo>
                <a:cubicBezTo>
                  <a:pt x="6534727" y="192425"/>
                  <a:pt x="6793345" y="531091"/>
                  <a:pt x="7038109" y="554182"/>
                </a:cubicBezTo>
                <a:cubicBezTo>
                  <a:pt x="7282873" y="577273"/>
                  <a:pt x="7506854" y="431800"/>
                  <a:pt x="7730836" y="286327"/>
                </a:cubicBezTo>
              </a:path>
            </a:pathLst>
          </a:custGeom>
          <a:ln w="571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/>
          </a:p>
        </p:txBody>
      </p:sp>
      <p:sp>
        <p:nvSpPr>
          <p:cNvPr id="6" name="Lightning Bolt 5"/>
          <p:cNvSpPr/>
          <p:nvPr/>
        </p:nvSpPr>
        <p:spPr>
          <a:xfrm>
            <a:off x="4254500" y="2667000"/>
            <a:ext cx="444500" cy="635000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710907" y="2409032"/>
            <a:ext cx="2324364" cy="931333"/>
          </a:xfrm>
          <a:custGeom>
            <a:avLst/>
            <a:gdLst>
              <a:gd name="connsiteX0" fmla="*/ 0 w 2789381"/>
              <a:gd name="connsiteY0" fmla="*/ 1117600 h 1117600"/>
              <a:gd name="connsiteX1" fmla="*/ 166254 w 2789381"/>
              <a:gd name="connsiteY1" fmla="*/ 544945 h 1117600"/>
              <a:gd name="connsiteX2" fmla="*/ 831272 w 2789381"/>
              <a:gd name="connsiteY2" fmla="*/ 554182 h 1117600"/>
              <a:gd name="connsiteX3" fmla="*/ 1034472 w 2789381"/>
              <a:gd name="connsiteY3" fmla="*/ 129309 h 1117600"/>
              <a:gd name="connsiteX4" fmla="*/ 1246909 w 2789381"/>
              <a:gd name="connsiteY4" fmla="*/ 0 h 1117600"/>
              <a:gd name="connsiteX5" fmla="*/ 1681018 w 2789381"/>
              <a:gd name="connsiteY5" fmla="*/ 378691 h 1117600"/>
              <a:gd name="connsiteX6" fmla="*/ 2105890 w 2789381"/>
              <a:gd name="connsiteY6" fmla="*/ 46182 h 1117600"/>
              <a:gd name="connsiteX7" fmla="*/ 2789381 w 2789381"/>
              <a:gd name="connsiteY7" fmla="*/ 157018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89381" h="1117600">
                <a:moveTo>
                  <a:pt x="0" y="1117600"/>
                </a:moveTo>
                <a:cubicBezTo>
                  <a:pt x="13854" y="878224"/>
                  <a:pt x="27709" y="638848"/>
                  <a:pt x="166254" y="544945"/>
                </a:cubicBezTo>
                <a:cubicBezTo>
                  <a:pt x="304799" y="451042"/>
                  <a:pt x="686569" y="623455"/>
                  <a:pt x="831272" y="554182"/>
                </a:cubicBezTo>
                <a:cubicBezTo>
                  <a:pt x="975975" y="484909"/>
                  <a:pt x="965199" y="221673"/>
                  <a:pt x="1034472" y="129309"/>
                </a:cubicBezTo>
                <a:cubicBezTo>
                  <a:pt x="1103745" y="36945"/>
                  <a:pt x="1139151" y="-41564"/>
                  <a:pt x="1246909" y="0"/>
                </a:cubicBezTo>
                <a:cubicBezTo>
                  <a:pt x="1354667" y="41564"/>
                  <a:pt x="1537855" y="370994"/>
                  <a:pt x="1681018" y="378691"/>
                </a:cubicBezTo>
                <a:cubicBezTo>
                  <a:pt x="1824181" y="386388"/>
                  <a:pt x="1921163" y="83127"/>
                  <a:pt x="2105890" y="46182"/>
                </a:cubicBezTo>
                <a:cubicBezTo>
                  <a:pt x="2290617" y="9237"/>
                  <a:pt x="2539999" y="83127"/>
                  <a:pt x="2789381" y="157018"/>
                </a:cubicBezTo>
              </a:path>
            </a:pathLst>
          </a:custGeom>
          <a:ln w="571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/>
          </a:p>
        </p:txBody>
      </p:sp>
      <p:sp>
        <p:nvSpPr>
          <p:cNvPr id="8" name="Freeform 7"/>
          <p:cNvSpPr/>
          <p:nvPr/>
        </p:nvSpPr>
        <p:spPr>
          <a:xfrm>
            <a:off x="4725458" y="3247761"/>
            <a:ext cx="3085042" cy="292364"/>
          </a:xfrm>
          <a:custGeom>
            <a:avLst/>
            <a:gdLst>
              <a:gd name="connsiteX0" fmla="*/ 0 w 3860800"/>
              <a:gd name="connsiteY0" fmla="*/ 147782 h 350982"/>
              <a:gd name="connsiteX1" fmla="*/ 203200 w 3860800"/>
              <a:gd name="connsiteY1" fmla="*/ 27710 h 350982"/>
              <a:gd name="connsiteX2" fmla="*/ 637309 w 3860800"/>
              <a:gd name="connsiteY2" fmla="*/ 258619 h 350982"/>
              <a:gd name="connsiteX3" fmla="*/ 1043709 w 3860800"/>
              <a:gd name="connsiteY3" fmla="*/ 350982 h 350982"/>
              <a:gd name="connsiteX4" fmla="*/ 1293091 w 3860800"/>
              <a:gd name="connsiteY4" fmla="*/ 18473 h 350982"/>
              <a:gd name="connsiteX5" fmla="*/ 1819564 w 3860800"/>
              <a:gd name="connsiteY5" fmla="*/ 212437 h 350982"/>
              <a:gd name="connsiteX6" fmla="*/ 2419928 w 3860800"/>
              <a:gd name="connsiteY6" fmla="*/ 314037 h 350982"/>
              <a:gd name="connsiteX7" fmla="*/ 2863273 w 3860800"/>
              <a:gd name="connsiteY7" fmla="*/ 0 h 350982"/>
              <a:gd name="connsiteX8" fmla="*/ 3482109 w 3860800"/>
              <a:gd name="connsiteY8" fmla="*/ 304800 h 350982"/>
              <a:gd name="connsiteX9" fmla="*/ 3860800 w 3860800"/>
              <a:gd name="connsiteY9" fmla="*/ 147782 h 350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0800" h="350982">
                <a:moveTo>
                  <a:pt x="0" y="147782"/>
                </a:moveTo>
                <a:cubicBezTo>
                  <a:pt x="48491" y="78509"/>
                  <a:pt x="96982" y="9237"/>
                  <a:pt x="203200" y="27710"/>
                </a:cubicBezTo>
                <a:cubicBezTo>
                  <a:pt x="309418" y="46183"/>
                  <a:pt x="497224" y="204740"/>
                  <a:pt x="637309" y="258619"/>
                </a:cubicBezTo>
                <a:cubicBezTo>
                  <a:pt x="777394" y="312498"/>
                  <a:pt x="934412" y="391006"/>
                  <a:pt x="1043709" y="350982"/>
                </a:cubicBezTo>
                <a:cubicBezTo>
                  <a:pt x="1153006" y="310958"/>
                  <a:pt x="1163782" y="41564"/>
                  <a:pt x="1293091" y="18473"/>
                </a:cubicBezTo>
                <a:cubicBezTo>
                  <a:pt x="1422400" y="-4618"/>
                  <a:pt x="1631758" y="163176"/>
                  <a:pt x="1819564" y="212437"/>
                </a:cubicBezTo>
                <a:cubicBezTo>
                  <a:pt x="2007370" y="261698"/>
                  <a:pt x="2245977" y="349443"/>
                  <a:pt x="2419928" y="314037"/>
                </a:cubicBezTo>
                <a:cubicBezTo>
                  <a:pt x="2593880" y="278631"/>
                  <a:pt x="2686243" y="1539"/>
                  <a:pt x="2863273" y="0"/>
                </a:cubicBezTo>
                <a:cubicBezTo>
                  <a:pt x="3040303" y="-1539"/>
                  <a:pt x="3315855" y="280170"/>
                  <a:pt x="3482109" y="304800"/>
                </a:cubicBezTo>
                <a:cubicBezTo>
                  <a:pt x="3648364" y="329430"/>
                  <a:pt x="3754582" y="238606"/>
                  <a:pt x="3860800" y="147782"/>
                </a:cubicBezTo>
              </a:path>
            </a:pathLst>
          </a:custGeom>
          <a:ln w="571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/>
          </a:p>
        </p:txBody>
      </p:sp>
      <p:pic>
        <p:nvPicPr>
          <p:cNvPr id="9" name="Picture 2" descr="C:\Documents and Settings\mbudiu\Local Settings\Temporary Internet Files\Content.IE5\N21XGXAW\MCj02932160000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0" y="2286000"/>
            <a:ext cx="562240" cy="55694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333500" y="3429000"/>
            <a:ext cx="1666225" cy="45134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335" i="1"/>
              <a:t>Control flow</a:t>
            </a:r>
            <a:endParaRPr lang="en-US" altLang="zh-CN" sz="2335" i="1"/>
          </a:p>
        </p:txBody>
      </p:sp>
      <p:sp>
        <p:nvSpPr>
          <p:cNvPr id="5132" name="TextBox 11"/>
          <p:cNvSpPr txBox="1">
            <a:spLocks noChangeArrowheads="1"/>
          </p:cNvSpPr>
          <p:nvPr/>
        </p:nvSpPr>
        <p:spPr bwMode="auto">
          <a:xfrm>
            <a:off x="2413000" y="4254500"/>
            <a:ext cx="4385431" cy="45134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335"/>
              <a:t>Anatomy of many software attacks</a:t>
            </a:r>
            <a:endParaRPr lang="en-US" altLang="zh-CN" sz="2335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loud 120"/>
          <p:cNvSpPr/>
          <p:nvPr/>
        </p:nvSpPr>
        <p:spPr>
          <a:xfrm rot="21008611">
            <a:off x="5778500" y="1579563"/>
            <a:ext cx="2413000" cy="3175000"/>
          </a:xfrm>
          <a:prstGeom prst="cloud">
            <a:avLst/>
          </a:prstGeom>
          <a:solidFill>
            <a:srgbClr val="FCDBC0"/>
          </a:solidFill>
          <a:ln>
            <a:solidFill>
              <a:srgbClr val="FFFF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61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CFI Idea</a:t>
            </a:r>
            <a:endParaRPr lang="en-US" altLang="zh-CN"/>
          </a:p>
        </p:txBody>
      </p:sp>
      <p:sp>
        <p:nvSpPr>
          <p:cNvPr id="5" name="Cloud 4"/>
          <p:cNvSpPr/>
          <p:nvPr/>
        </p:nvSpPr>
        <p:spPr>
          <a:xfrm rot="21008611">
            <a:off x="988219" y="1690688"/>
            <a:ext cx="2196042" cy="2833688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FF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6150" name="TextBox 5"/>
          <p:cNvSpPr txBox="1">
            <a:spLocks noChangeArrowheads="1"/>
          </p:cNvSpPr>
          <p:nvPr/>
        </p:nvSpPr>
        <p:spPr bwMode="auto">
          <a:xfrm>
            <a:off x="1397001" y="4762500"/>
            <a:ext cx="1314527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000"/>
              <a:t>Executable</a:t>
            </a:r>
            <a:endParaRPr lang="en-US" altLang="zh-CN" sz="2000"/>
          </a:p>
        </p:txBody>
      </p:sp>
      <p:sp>
        <p:nvSpPr>
          <p:cNvPr id="7" name="Oval 6"/>
          <p:cNvSpPr/>
          <p:nvPr/>
        </p:nvSpPr>
        <p:spPr>
          <a:xfrm>
            <a:off x="3835136" y="2870729"/>
            <a:ext cx="101864" cy="100542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343136" y="2489729"/>
            <a:ext cx="101864" cy="100542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080000" y="2921000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 flipH="1">
            <a:off x="4978136" y="2235729"/>
            <a:ext cx="127000" cy="127000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279636" y="3505729"/>
            <a:ext cx="101864" cy="100542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89500" y="4191000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470136" y="4394729"/>
            <a:ext cx="101864" cy="100542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962136" y="3950229"/>
            <a:ext cx="101864" cy="100542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27500" y="2159000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cxnSp>
        <p:nvCxnSpPr>
          <p:cNvPr id="17" name="Curved Connector 16"/>
          <p:cNvCxnSpPr>
            <a:stCxn id="15" idx="3"/>
            <a:endCxn id="7" idx="0"/>
          </p:cNvCxnSpPr>
          <p:nvPr/>
        </p:nvCxnSpPr>
        <p:spPr>
          <a:xfrm rot="5400000">
            <a:off x="3702182" y="2430859"/>
            <a:ext cx="624417" cy="255323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10" idx="6"/>
            <a:endCxn id="15" idx="7"/>
          </p:cNvCxnSpPr>
          <p:nvPr/>
        </p:nvCxnSpPr>
        <p:spPr>
          <a:xfrm rot="10800000">
            <a:off x="4214813" y="2173552"/>
            <a:ext cx="763323" cy="125677"/>
          </a:xfrm>
          <a:prstGeom prst="curvedConnector4">
            <a:avLst>
              <a:gd name="adj1" fmla="val 49026"/>
              <a:gd name="adj2" fmla="val 252619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0" idx="1"/>
            <a:endCxn id="8" idx="0"/>
          </p:cNvCxnSpPr>
          <p:nvPr/>
        </p:nvCxnSpPr>
        <p:spPr>
          <a:xfrm rot="16200000" flipH="1" flipV="1">
            <a:off x="4622933" y="2026047"/>
            <a:ext cx="235479" cy="691886"/>
          </a:xfrm>
          <a:prstGeom prst="curvedConnector3">
            <a:avLst>
              <a:gd name="adj1" fmla="val -88827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0" idx="3"/>
            <a:endCxn id="9" idx="0"/>
          </p:cNvCxnSpPr>
          <p:nvPr/>
        </p:nvCxnSpPr>
        <p:spPr>
          <a:xfrm rot="5400000" flipV="1">
            <a:off x="4820047" y="2610776"/>
            <a:ext cx="576792" cy="43656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8" idx="4"/>
            <a:endCxn id="11" idx="0"/>
          </p:cNvCxnSpPr>
          <p:nvPr/>
        </p:nvCxnSpPr>
        <p:spPr>
          <a:xfrm rot="5400000">
            <a:off x="3905250" y="3016250"/>
            <a:ext cx="915458" cy="63500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8" idx="6"/>
            <a:endCxn id="12" idx="7"/>
          </p:cNvCxnSpPr>
          <p:nvPr/>
        </p:nvCxnSpPr>
        <p:spPr>
          <a:xfrm>
            <a:off x="4445000" y="2540000"/>
            <a:ext cx="531813" cy="1665553"/>
          </a:xfrm>
          <a:prstGeom prst="curved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11" idx="4"/>
            <a:endCxn id="13" idx="7"/>
          </p:cNvCxnSpPr>
          <p:nvPr/>
        </p:nvCxnSpPr>
        <p:spPr>
          <a:xfrm rot="5400000" flipV="1">
            <a:off x="4042834" y="3894667"/>
            <a:ext cx="803011" cy="226219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hape 33"/>
          <p:cNvCxnSpPr>
            <a:stCxn id="12" idx="1"/>
            <a:endCxn id="13" idx="6"/>
          </p:cNvCxnSpPr>
          <p:nvPr/>
        </p:nvCxnSpPr>
        <p:spPr>
          <a:xfrm rot="16200000" flipH="1" flipV="1">
            <a:off x="4618303" y="4159250"/>
            <a:ext cx="239448" cy="332053"/>
          </a:xfrm>
          <a:prstGeom prst="curvedConnector4">
            <a:avLst>
              <a:gd name="adj1" fmla="val -79667"/>
              <a:gd name="adj2" fmla="val 52238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>
            <a:stCxn id="13" idx="1"/>
            <a:endCxn id="14" idx="3"/>
          </p:cNvCxnSpPr>
          <p:nvPr/>
        </p:nvCxnSpPr>
        <p:spPr>
          <a:xfrm rot="16200000" flipV="1">
            <a:off x="4044156" y="3968751"/>
            <a:ext cx="373063" cy="508000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14" idx="1"/>
            <a:endCxn id="7" idx="4"/>
          </p:cNvCxnSpPr>
          <p:nvPr/>
        </p:nvCxnSpPr>
        <p:spPr>
          <a:xfrm rot="16200000" flipV="1">
            <a:off x="3434953" y="3423048"/>
            <a:ext cx="993511" cy="89958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hape 39"/>
          <p:cNvCxnSpPr>
            <a:stCxn id="9" idx="5"/>
            <a:endCxn id="12" idx="6"/>
          </p:cNvCxnSpPr>
          <p:nvPr/>
        </p:nvCxnSpPr>
        <p:spPr>
          <a:xfrm rot="5400000">
            <a:off x="4462860" y="3536818"/>
            <a:ext cx="1232958" cy="175948"/>
          </a:xfrm>
          <a:prstGeom prst="curved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94"/>
          <p:cNvCxnSpPr>
            <a:stCxn id="11" idx="6"/>
            <a:endCxn id="9" idx="2"/>
          </p:cNvCxnSpPr>
          <p:nvPr/>
        </p:nvCxnSpPr>
        <p:spPr>
          <a:xfrm flipV="1">
            <a:off x="4381500" y="2971271"/>
            <a:ext cx="698500" cy="584729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3556000" y="4762500"/>
            <a:ext cx="2223750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000"/>
              <a:t>Control-Flow Graph</a:t>
            </a:r>
            <a:endParaRPr lang="en-US" altLang="zh-CN" sz="2000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3302000" y="2603500"/>
            <a:ext cx="535724" cy="93871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5500" b="1"/>
              <a:t>+</a:t>
            </a:r>
            <a:endParaRPr lang="en-US" altLang="zh-CN" sz="5500" b="1"/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5270500" y="2603500"/>
            <a:ext cx="535724" cy="93871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5500" b="1"/>
              <a:t>=</a:t>
            </a:r>
            <a:endParaRPr lang="en-US" altLang="zh-CN" sz="5500" b="1"/>
          </a:p>
        </p:txBody>
      </p:sp>
      <p:sp>
        <p:nvSpPr>
          <p:cNvPr id="100" name="Oval 99"/>
          <p:cNvSpPr/>
          <p:nvPr/>
        </p:nvSpPr>
        <p:spPr>
          <a:xfrm>
            <a:off x="6199188" y="2770188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6707188" y="2389188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7493000" y="2921000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 flipH="1">
            <a:off x="7342188" y="2135188"/>
            <a:ext cx="127000" cy="127000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6643688" y="3405188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7302500" y="4191000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6834188" y="4294188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6326188" y="3849688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6540500" y="2095500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cxnSp>
        <p:nvCxnSpPr>
          <p:cNvPr id="109" name="Curved Connector 108"/>
          <p:cNvCxnSpPr>
            <a:stCxn id="108" idx="3"/>
            <a:endCxn id="100" idx="0"/>
          </p:cNvCxnSpPr>
          <p:nvPr/>
        </p:nvCxnSpPr>
        <p:spPr>
          <a:xfrm rot="5400000">
            <a:off x="6109230" y="2324365"/>
            <a:ext cx="587375" cy="304271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urved Connector 18"/>
          <p:cNvCxnSpPr>
            <a:stCxn id="103" idx="6"/>
            <a:endCxn id="108" idx="7"/>
          </p:cNvCxnSpPr>
          <p:nvPr/>
        </p:nvCxnSpPr>
        <p:spPr>
          <a:xfrm rot="10800000">
            <a:off x="6627813" y="2110053"/>
            <a:ext cx="714375" cy="88635"/>
          </a:xfrm>
          <a:prstGeom prst="curvedConnector4">
            <a:avLst>
              <a:gd name="adj1" fmla="val 48960"/>
              <a:gd name="adj2" fmla="val 314284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urved Connector 110"/>
          <p:cNvCxnSpPr>
            <a:stCxn id="103" idx="1"/>
            <a:endCxn id="101" idx="0"/>
          </p:cNvCxnSpPr>
          <p:nvPr/>
        </p:nvCxnSpPr>
        <p:spPr>
          <a:xfrm rot="16200000" flipH="1" flipV="1">
            <a:off x="6987646" y="1926168"/>
            <a:ext cx="234156" cy="691885"/>
          </a:xfrm>
          <a:prstGeom prst="curvedConnector3">
            <a:avLst>
              <a:gd name="adj1" fmla="val -88827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urved Connector 111"/>
          <p:cNvCxnSpPr>
            <a:stCxn id="103" idx="3"/>
            <a:endCxn id="102" idx="0"/>
          </p:cNvCxnSpPr>
          <p:nvPr/>
        </p:nvCxnSpPr>
        <p:spPr>
          <a:xfrm rot="5400000" flipV="1">
            <a:off x="7158303" y="2536031"/>
            <a:ext cx="677333" cy="92604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urved Connector 112"/>
          <p:cNvCxnSpPr>
            <a:stCxn id="101" idx="4"/>
            <a:endCxn id="104" idx="0"/>
          </p:cNvCxnSpPr>
          <p:nvPr/>
        </p:nvCxnSpPr>
        <p:spPr>
          <a:xfrm rot="5400000">
            <a:off x="6269964" y="2916370"/>
            <a:ext cx="914135" cy="63500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urved Connector 29"/>
          <p:cNvCxnSpPr>
            <a:stCxn id="101" idx="6"/>
            <a:endCxn id="105" idx="7"/>
          </p:cNvCxnSpPr>
          <p:nvPr/>
        </p:nvCxnSpPr>
        <p:spPr>
          <a:xfrm>
            <a:off x="6809053" y="2440782"/>
            <a:ext cx="580760" cy="1764771"/>
          </a:xfrm>
          <a:prstGeom prst="curved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/>
          <p:cNvCxnSpPr>
            <a:stCxn id="104" idx="4"/>
            <a:endCxn id="106" idx="7"/>
          </p:cNvCxnSpPr>
          <p:nvPr/>
        </p:nvCxnSpPr>
        <p:spPr>
          <a:xfrm rot="5400000" flipV="1">
            <a:off x="6406886" y="3795449"/>
            <a:ext cx="803010" cy="226218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hape 115"/>
          <p:cNvCxnSpPr>
            <a:stCxn id="105" idx="1"/>
            <a:endCxn id="106" idx="6"/>
          </p:cNvCxnSpPr>
          <p:nvPr/>
        </p:nvCxnSpPr>
        <p:spPr>
          <a:xfrm rot="16200000" flipH="1" flipV="1">
            <a:off x="7056438" y="4085168"/>
            <a:ext cx="140229" cy="381000"/>
          </a:xfrm>
          <a:prstGeom prst="curvedConnector4">
            <a:avLst>
              <a:gd name="adj1" fmla="val -136363"/>
              <a:gd name="adj2" fmla="val 5195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urved Connector 116"/>
          <p:cNvCxnSpPr>
            <a:stCxn id="106" idx="1"/>
            <a:endCxn id="107" idx="3"/>
          </p:cNvCxnSpPr>
          <p:nvPr/>
        </p:nvCxnSpPr>
        <p:spPr>
          <a:xfrm rot="16200000" flipV="1">
            <a:off x="6409531" y="3869532"/>
            <a:ext cx="373063" cy="508000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>
            <a:stCxn id="107" idx="1"/>
            <a:endCxn id="100" idx="4"/>
          </p:cNvCxnSpPr>
          <p:nvPr/>
        </p:nvCxnSpPr>
        <p:spPr>
          <a:xfrm rot="16200000" flipV="1">
            <a:off x="5799668" y="3323167"/>
            <a:ext cx="993510" cy="91281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hape 118"/>
          <p:cNvCxnSpPr>
            <a:stCxn id="102" idx="5"/>
            <a:endCxn id="105" idx="6"/>
          </p:cNvCxnSpPr>
          <p:nvPr/>
        </p:nvCxnSpPr>
        <p:spPr>
          <a:xfrm rot="5400000">
            <a:off x="6875860" y="3536818"/>
            <a:ext cx="1232958" cy="175948"/>
          </a:xfrm>
          <a:prstGeom prst="curved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urved Connector 119"/>
          <p:cNvCxnSpPr>
            <a:stCxn id="104" idx="6"/>
            <a:endCxn id="102" idx="2"/>
          </p:cNvCxnSpPr>
          <p:nvPr/>
        </p:nvCxnSpPr>
        <p:spPr>
          <a:xfrm flipV="1">
            <a:off x="6745553" y="2971271"/>
            <a:ext cx="747448" cy="485511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>
            <a:spLocks noChangeArrowheads="1"/>
          </p:cNvSpPr>
          <p:nvPr/>
        </p:nvSpPr>
        <p:spPr bwMode="auto">
          <a:xfrm>
            <a:off x="5905500" y="4762500"/>
            <a:ext cx="2506071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000"/>
              <a:t>Self-checking program</a:t>
            </a:r>
            <a:endParaRPr lang="en-US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96" grpId="0"/>
      <p:bldP spid="97" grpId="0"/>
      <p:bldP spid="98" grpId="0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5043302" y="1740368"/>
          <a:ext cx="3273114" cy="2078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264"/>
                <a:gridCol w="969211"/>
                <a:gridCol w="933639"/>
              </a:tblGrid>
              <a:tr h="309033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Types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Binary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Run-time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/>
                </a:tc>
              </a:tr>
              <a:tr h="309033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Direct call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16.8%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14.5%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/>
                </a:tc>
              </a:tr>
              <a:tr h="309033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Direct jump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74.3%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0.8%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/>
                </a:tc>
              </a:tr>
              <a:tr h="309033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Return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6.3%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16.3%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/>
                </a:tc>
              </a:tr>
              <a:tr h="309033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Indirect call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2.1%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0.2%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/>
                </a:tc>
              </a:tr>
              <a:tr h="309033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Indirect jump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0.5%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68.3%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039535" y="2857500"/>
            <a:ext cx="1325703" cy="948496"/>
          </a:xfrm>
          <a:prstGeom prst="rect">
            <a:avLst/>
          </a:prstGeom>
          <a:solidFill>
            <a:schemeClr val="accent2">
              <a:lumMod val="60000"/>
              <a:lumOff val="40000"/>
              <a:alpha val="12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13040" y="3895538"/>
            <a:ext cx="2103376" cy="90236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8125" indent="-238125">
              <a:buFont typeface="Arial" panose="020B0604020202020204"/>
              <a:buChar char="•"/>
            </a:pP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1 target: 94.7%</a:t>
            </a:r>
            <a:endParaRPr lang="en-US" sz="15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38125" indent="-238125">
              <a:buFont typeface="Arial" panose="020B0604020202020204"/>
              <a:buChar char="•"/>
            </a:pP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&lt;= 2 targets: 99.3%</a:t>
            </a:r>
            <a:endParaRPr lang="en-US" sz="15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38125" indent="-238125">
              <a:buFont typeface="Arial" panose="020B0604020202020204"/>
              <a:buChar char="•"/>
            </a:pP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&gt;10 targets: 0.1%</a:t>
            </a:r>
            <a:endParaRPr lang="en-US" sz="15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>
            <a:stCxn id="5" idx="2"/>
            <a:endCxn id="6" idx="1"/>
          </p:cNvCxnSpPr>
          <p:nvPr/>
        </p:nvCxnSpPr>
        <p:spPr>
          <a:xfrm>
            <a:off x="5702387" y="3805996"/>
            <a:ext cx="510653" cy="540726"/>
          </a:xfrm>
          <a:prstGeom prst="line">
            <a:avLst/>
          </a:prstGeom>
          <a:ln>
            <a:solidFill>
              <a:srgbClr val="9537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 txBox="1"/>
          <p:nvPr/>
        </p:nvSpPr>
        <p:spPr>
          <a:xfrm>
            <a:off x="611560" y="1269881"/>
            <a:ext cx="6858000" cy="4028949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87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Adobe 黑体 Std R"/>
                <a:ea typeface="Adobe 黑体 Std R"/>
                <a:cs typeface="Adobe 黑体 Std 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400" kern="1200">
                <a:solidFill>
                  <a:schemeClr val="tx1"/>
                </a:solidFill>
                <a:latin typeface="Arial" panose="020B0604020202020204"/>
                <a:ea typeface="Adobe 楷体 Std R"/>
                <a:cs typeface="Arial" panose="020B0604020202020204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Arial" panose="020B0604020202020204"/>
                <a:ea typeface="Adobe 楷体 Std R"/>
                <a:cs typeface="Arial" panose="020B0604020202020204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1800" kern="1200">
                <a:solidFill>
                  <a:schemeClr val="tx1"/>
                </a:solidFill>
                <a:latin typeface="Arial" panose="020B0604020202020204"/>
                <a:ea typeface="Adobe 黑体 Std R"/>
                <a:cs typeface="Arial" panose="020B0604020202020204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1800" kern="1200">
                <a:solidFill>
                  <a:schemeClr val="tx1"/>
                </a:solidFill>
                <a:latin typeface="Arial" panose="020B0604020202020204"/>
                <a:ea typeface="Adobe 黑体 Std R"/>
                <a:cs typeface="Arial" panose="020B0604020202020204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Direct Branches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Direct call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Direct jump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Indirect Branches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Indirect call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Indirect jump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605893" y="1345332"/>
            <a:ext cx="256922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In Apache and its libraries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CFI: Binary Instrumentation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507288" cy="3972272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Use </a:t>
            </a:r>
            <a:r>
              <a:rPr lang="en-US" altLang="zh-CN" sz="2000" i="1" dirty="0">
                <a:solidFill>
                  <a:schemeClr val="accent1"/>
                </a:solidFill>
              </a:rPr>
              <a:t>binary rewriting</a:t>
            </a:r>
            <a:r>
              <a:rPr lang="en-US" altLang="zh-CN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/>
              <a:t>to instrument code with runtime checks</a:t>
            </a:r>
            <a:endParaRPr lang="en-US" altLang="zh-CN" sz="2000" dirty="0"/>
          </a:p>
          <a:p>
            <a:r>
              <a:rPr lang="en-US" altLang="zh-CN" sz="2000" dirty="0"/>
              <a:t>Inserted checks ensure that the execution always stays within the statically determined CFG</a:t>
            </a:r>
            <a:endParaRPr lang="en-US" altLang="zh-CN" sz="2000" dirty="0"/>
          </a:p>
          <a:p>
            <a:r>
              <a:rPr lang="en-US" altLang="zh-CN" sz="2000" dirty="0"/>
              <a:t>Whenever an instruction transfers control, destination must be valid according to the CFG</a:t>
            </a:r>
            <a:endParaRPr lang="en-US" altLang="zh-CN" sz="2000" dirty="0"/>
          </a:p>
          <a:p>
            <a:r>
              <a:rPr lang="en-US" altLang="zh-CN" sz="2000" b="1" dirty="0">
                <a:solidFill>
                  <a:schemeClr val="accent1"/>
                </a:solidFill>
              </a:rPr>
              <a:t>Goal</a:t>
            </a:r>
            <a:r>
              <a:rPr lang="en-US" altLang="zh-CN" sz="2000" dirty="0"/>
              <a:t>: Secure even if the attacker has complete control over the thread's address space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79" y="1489348"/>
            <a:ext cx="8336641" cy="326676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</p:pic>
      <p:sp>
        <p:nvSpPr>
          <p:cNvPr id="22532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CFG Example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75"/>
            <a:ext cx="9144000" cy="54292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CFI: Control Flow Enforcement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/>
              <a:t>For each control transfer, determine statically its possible destination(s)</a:t>
            </a:r>
            <a:endParaRPr lang="en-US" altLang="zh-CN" sz="2400" dirty="0"/>
          </a:p>
          <a:p>
            <a:r>
              <a:rPr lang="en-US" altLang="zh-CN" sz="2400" dirty="0"/>
              <a:t>Insert a </a:t>
            </a:r>
            <a:r>
              <a:rPr lang="en-US" altLang="zh-CN" sz="2400" dirty="0">
                <a:solidFill>
                  <a:srgbClr val="C00000"/>
                </a:solidFill>
              </a:rPr>
              <a:t>unique bit pattern at every destination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lvl="1"/>
            <a:r>
              <a:rPr lang="en-US" altLang="zh-CN" sz="2000" dirty="0"/>
              <a:t>Two destinations are equivalent if CFG contains edges to each from the same source</a:t>
            </a:r>
            <a:endParaRPr lang="en-US" altLang="zh-CN" sz="2000" dirty="0"/>
          </a:p>
          <a:p>
            <a:pPr lvl="2"/>
            <a:r>
              <a:rPr lang="en-US" altLang="zh-CN" dirty="0"/>
              <a:t>This is imprecise</a:t>
            </a:r>
            <a:r>
              <a:rPr lang="en-US" altLang="zh-CN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(why?)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/>
            <a:r>
              <a:rPr lang="en-US" altLang="zh-CN" sz="2000" dirty="0"/>
              <a:t>Use same bit pattern for equivalent destinations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CFI: Control Flow Enforcement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Insert binary code that at runtime will check whether the bit pattern of the target instruction matches the pattern of possible destinations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CFI: Example of Instrumentation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b="5215"/>
          <a:stretch>
            <a:fillRect/>
          </a:stretch>
        </p:blipFill>
        <p:spPr>
          <a:xfrm>
            <a:off x="1711968" y="1705372"/>
            <a:ext cx="3099418" cy="2661873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705372"/>
            <a:ext cx="3600400" cy="2180059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6" name="矩形 5"/>
          <p:cNvSpPr/>
          <p:nvPr/>
        </p:nvSpPr>
        <p:spPr>
          <a:xfrm>
            <a:off x="467544" y="1705372"/>
            <a:ext cx="101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等线" panose="02010600030101010101" charset="-122"/>
                <a:cs typeface="Myriad Pro"/>
              </a:rPr>
              <a:t>Original</a:t>
            </a:r>
            <a:endParaRPr lang="zh-CN" altLang="en-US" b="1" dirty="0">
              <a:solidFill>
                <a:schemeClr val="accent1"/>
              </a:solidFill>
              <a:latin typeface="等线" panose="02010600030101010101" charset="-122"/>
              <a:cs typeface="Myriad Pro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7544" y="3001516"/>
            <a:ext cx="1029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等线" panose="02010600030101010101" charset="-122"/>
                <a:cs typeface="Myriad Pro"/>
              </a:rPr>
              <a:t>Patched</a:t>
            </a:r>
            <a:endParaRPr lang="zh-CN" altLang="en-US" b="1" dirty="0">
              <a:solidFill>
                <a:schemeClr val="accent1"/>
              </a:solidFill>
              <a:latin typeface="等线" panose="02010600030101010101" charset="-122"/>
              <a:cs typeface="Myriad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CFI: Example of Instrumentation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849388"/>
            <a:ext cx="8229600" cy="1235017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5" name="矩形 4"/>
          <p:cNvSpPr/>
          <p:nvPr/>
        </p:nvSpPr>
        <p:spPr>
          <a:xfrm>
            <a:off x="570744" y="4657700"/>
            <a:ext cx="8270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Prefetchnta</a:t>
            </a:r>
            <a:r>
              <a:rPr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prefetch</a:t>
            </a:r>
            <a:r>
              <a:rPr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memory to cache. Become a </a:t>
            </a:r>
            <a:r>
              <a:rPr lang="en-US" altLang="zh-CN" sz="2000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nop</a:t>
            </a:r>
            <a:r>
              <a:rPr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if not available.</a:t>
            </a:r>
            <a:endParaRPr lang="zh-CN" altLang="en-US" sz="2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CFI: Preventing Circumvention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Unique IDs</a:t>
            </a:r>
            <a:endParaRPr lang="en-US" altLang="zh-CN" sz="2000" dirty="0"/>
          </a:p>
          <a:p>
            <a:pPr lvl="1"/>
            <a:r>
              <a:rPr lang="en-US" altLang="zh-CN" sz="1800" dirty="0"/>
              <a:t>Bit patterns chosen as destination IDs must not appear anywhere else in the code memory except ID checks</a:t>
            </a:r>
            <a:endParaRPr lang="en-US" altLang="zh-CN" sz="1800" dirty="0"/>
          </a:p>
          <a:p>
            <a:r>
              <a:rPr lang="en-US" altLang="zh-CN" sz="2000" dirty="0"/>
              <a:t>Non-writable code</a:t>
            </a:r>
            <a:endParaRPr lang="en-US" altLang="zh-CN" sz="2000" dirty="0"/>
          </a:p>
          <a:p>
            <a:pPr lvl="1"/>
            <a:r>
              <a:rPr lang="en-US" altLang="zh-CN" sz="1800" dirty="0"/>
              <a:t>Program should not modify code memory at runtime</a:t>
            </a:r>
            <a:endParaRPr lang="en-US" altLang="zh-CN" sz="1800" dirty="0"/>
          </a:p>
          <a:p>
            <a:pPr lvl="2"/>
            <a:r>
              <a:rPr lang="en-US" altLang="zh-CN" sz="1600" dirty="0"/>
              <a:t>What about run-time code generation and self-modification?</a:t>
            </a:r>
            <a:endParaRPr lang="en-US" altLang="zh-CN" sz="1600" dirty="0"/>
          </a:p>
          <a:p>
            <a:r>
              <a:rPr lang="en-US" altLang="zh-CN" sz="2000" dirty="0"/>
              <a:t>Non-executable data</a:t>
            </a:r>
            <a:endParaRPr lang="en-US" altLang="zh-CN" sz="2000" dirty="0"/>
          </a:p>
          <a:p>
            <a:pPr lvl="1"/>
            <a:r>
              <a:rPr lang="en-US" altLang="zh-CN" sz="1800" dirty="0"/>
              <a:t>Program should not execute data as if it were code</a:t>
            </a:r>
            <a:endParaRPr lang="en-US" altLang="zh-CN" sz="1800" dirty="0"/>
          </a:p>
          <a:p>
            <a:r>
              <a:rPr lang="en-US" altLang="zh-CN" sz="2000" dirty="0"/>
              <a:t>Enforcement: hardware support + prohibit system calls that change protection state + verification at load-time</a:t>
            </a:r>
            <a:endParaRPr lang="en-US" altLang="zh-CN" sz="2000" dirty="0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Improving CFI Precision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88295"/>
          </a:xfrm>
        </p:spPr>
        <p:txBody>
          <a:bodyPr>
            <a:normAutofit/>
          </a:bodyPr>
          <a:lstStyle/>
          <a:p>
            <a:r>
              <a:rPr lang="en-US" altLang="zh-CN" dirty="0"/>
              <a:t>Suppose a call from A goes to C, and a call from B goes to either C, or D </a:t>
            </a:r>
            <a:r>
              <a:rPr lang="en-US" altLang="zh-CN" dirty="0">
                <a:solidFill>
                  <a:schemeClr val="accent1"/>
                </a:solidFill>
              </a:rPr>
              <a:t>(when can this happen?)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/>
            <a:r>
              <a:rPr lang="en-US" altLang="zh-CN" dirty="0"/>
              <a:t>CFI will use the same tag for C and D, but this allows an "invalid" call from A to D</a:t>
            </a:r>
            <a:endParaRPr lang="en-US" altLang="zh-CN" dirty="0"/>
          </a:p>
          <a:p>
            <a:pPr lvl="1"/>
            <a:r>
              <a:rPr lang="en-US" altLang="zh-CN" dirty="0"/>
              <a:t>Possible solution: duplicate code or inline</a:t>
            </a:r>
            <a:endParaRPr lang="en-US" altLang="zh-CN" dirty="0"/>
          </a:p>
          <a:p>
            <a:pPr lvl="1"/>
            <a:r>
              <a:rPr lang="en-US" altLang="zh-CN" dirty="0"/>
              <a:t>Possible solution: multiple tags</a:t>
            </a:r>
            <a:endParaRPr lang="en-US" altLang="zh-CN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Improving CFI Precision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Function F is called first from A, then from B; what's a valid destination for its return?</a:t>
            </a:r>
            <a:endParaRPr lang="en-US" altLang="zh-CN" dirty="0"/>
          </a:p>
          <a:p>
            <a:pPr lvl="1"/>
            <a:r>
              <a:rPr lang="en-US" altLang="zh-CN" dirty="0"/>
              <a:t>CFI will use the same tag for both call sites, but this allows F to return to B after being called from A</a:t>
            </a:r>
            <a:endParaRPr lang="en-US" altLang="zh-CN" dirty="0"/>
          </a:p>
          <a:p>
            <a:pPr lvl="1"/>
            <a:r>
              <a:rPr lang="en-US" altLang="zh-CN" dirty="0"/>
              <a:t>Solution: </a:t>
            </a:r>
            <a:r>
              <a:rPr lang="en-US" altLang="zh-CN" dirty="0">
                <a:solidFill>
                  <a:srgbClr val="C00000"/>
                </a:solidFill>
              </a:rPr>
              <a:t>shadow call stack</a:t>
            </a:r>
            <a:endParaRPr lang="zh-CN" altLang="en-US" dirty="0">
              <a:solidFill>
                <a:srgbClr val="C00000"/>
              </a:solidFill>
            </a:endParaRPr>
          </a:p>
          <a:p>
            <a:pPr lvl="2"/>
            <a:r>
              <a:rPr lang="en-US" altLang="zh-CN" dirty="0"/>
              <a:t>Maintain another stack, just for return address</a:t>
            </a:r>
            <a:endParaRPr lang="en-US" altLang="zh-CN" dirty="0"/>
          </a:p>
          <a:p>
            <a:pPr lvl="2"/>
            <a:r>
              <a:rPr lang="en-US" altLang="zh-CN" dirty="0"/>
              <a:t>Intel</a:t>
            </a:r>
            <a:r>
              <a:rPr lang="zh-CN" altLang="en-US" dirty="0"/>
              <a:t> </a:t>
            </a:r>
            <a:r>
              <a:rPr lang="en-US" altLang="zh-CN" dirty="0"/>
              <a:t>CET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rescue (not available yet)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CFI: Security Guarantees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404428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Effective against attacks based on illegitimate control-flow transfer</a:t>
            </a:r>
            <a:endParaRPr lang="en-US" altLang="zh-CN" dirty="0"/>
          </a:p>
          <a:p>
            <a:pPr lvl="1"/>
            <a:r>
              <a:rPr lang="en-US" altLang="zh-CN" dirty="0"/>
              <a:t>Stack-based buffer overflow, return-to-</a:t>
            </a:r>
            <a:r>
              <a:rPr lang="en-US" altLang="zh-CN" dirty="0" err="1"/>
              <a:t>libc</a:t>
            </a:r>
            <a:r>
              <a:rPr lang="en-US" altLang="zh-CN" dirty="0"/>
              <a:t> exploits, pointer subterfuge</a:t>
            </a:r>
            <a:endParaRPr lang="en-US" altLang="zh-CN" dirty="0"/>
          </a:p>
          <a:p>
            <a:r>
              <a:rPr lang="en-US" altLang="zh-CN" dirty="0"/>
              <a:t>Does </a:t>
            </a:r>
            <a:r>
              <a:rPr lang="en-US" altLang="zh-CN" u="sng" dirty="0"/>
              <a:t>not</a:t>
            </a:r>
            <a:r>
              <a:rPr lang="en-US" altLang="zh-CN" dirty="0"/>
              <a:t> protect against attacks that do not violate the program's original CFG</a:t>
            </a:r>
            <a:endParaRPr lang="en-US" altLang="zh-CN" dirty="0"/>
          </a:p>
          <a:p>
            <a:pPr lvl="1"/>
            <a:r>
              <a:rPr lang="en-US" altLang="zh-CN" dirty="0"/>
              <a:t>Incorrect arguments to system calls</a:t>
            </a:r>
            <a:endParaRPr lang="en-US" altLang="zh-CN" dirty="0"/>
          </a:p>
          <a:p>
            <a:pPr lvl="1"/>
            <a:r>
              <a:rPr lang="en-US" altLang="zh-CN" dirty="0"/>
              <a:t>Substitution of file names</a:t>
            </a:r>
            <a:endParaRPr lang="en-US" altLang="zh-CN" dirty="0"/>
          </a:p>
          <a:p>
            <a:pPr lvl="1"/>
            <a:r>
              <a:rPr lang="en-US" altLang="zh-CN" dirty="0"/>
              <a:t>Other data-only attacks</a:t>
            </a:r>
            <a:endParaRPr lang="en-US" altLang="zh-CN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619125" indent="-238125"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952500" indent="-190500"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333500" indent="-190500"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1714500" indent="-190500"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095500" indent="-1905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476500" indent="-1905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2857500" indent="-1905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238500" indent="-1905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zh-CN" sz="1000">
                <a:latin typeface="Arial" panose="020B0604020202020204" pitchFamily="34" charset="0"/>
              </a:rPr>
              <a:t>slide </a:t>
            </a:r>
            <a:fld id="{344C38D5-95FD-45F7-95DE-9C8D94EE2374}" type="slidenum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2867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Possible Execution of Memory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28676" name="Picture 5" descr="erlingsson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7340"/>
            <a:ext cx="7396042" cy="3881530"/>
          </a:xfrm>
          <a:prstGeom prst="rect">
            <a:avLst/>
          </a:prstGeom>
          <a:noFill/>
          <a:ln>
            <a:noFill/>
          </a:ln>
        </p:spPr>
      </p:pic>
      <p:sp>
        <p:nvSpPr>
          <p:cNvPr id="28677" name="TextBox 4"/>
          <p:cNvSpPr txBox="1">
            <a:spLocks noChangeArrowheads="1"/>
          </p:cNvSpPr>
          <p:nvPr/>
        </p:nvSpPr>
        <p:spPr bwMode="auto">
          <a:xfrm>
            <a:off x="6725709" y="889000"/>
            <a:ext cx="1305357" cy="348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zh-CN" sz="1665">
                <a:solidFill>
                  <a:schemeClr val="tx1"/>
                </a:solidFill>
                <a:ea typeface="宋体" panose="02010600030101010101" pitchFamily="2" charset="-122"/>
              </a:rPr>
              <a:t>[Erlingsson]</a:t>
            </a:r>
            <a:endParaRPr lang="en-US" altLang="zh-CN" sz="1665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Blind ROP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 Bindings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47664" y="1921396"/>
            <a:ext cx="2160240" cy="17281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07704" y="286621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Private key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7704" y="216413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Fingerprint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08104" y="1921396"/>
            <a:ext cx="2160240" cy="17281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68144" y="286621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Publish key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68144" y="216413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User ID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接箭头连接符 10"/>
          <p:cNvCxnSpPr>
            <a:stCxn id="6" idx="2"/>
            <a:endCxn id="5" idx="0"/>
          </p:cNvCxnSpPr>
          <p:nvPr/>
        </p:nvCxnSpPr>
        <p:spPr>
          <a:xfrm>
            <a:off x="2627784" y="2533464"/>
            <a:ext cx="0" cy="332746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9" idx="2"/>
            <a:endCxn id="8" idx="0"/>
          </p:cNvCxnSpPr>
          <p:nvPr/>
        </p:nvCxnSpPr>
        <p:spPr>
          <a:xfrm>
            <a:off x="6588224" y="2533464"/>
            <a:ext cx="0" cy="332746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8" idx="1"/>
            <a:endCxn id="5" idx="3"/>
          </p:cNvCxnSpPr>
          <p:nvPr/>
        </p:nvCxnSpPr>
        <p:spPr>
          <a:xfrm flipH="1">
            <a:off x="3347864" y="3050876"/>
            <a:ext cx="252028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835696" y="386561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Phone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60132" y="386561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356843" y="4389618"/>
            <a:ext cx="2613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Secure by hardware (e.g., Enclave)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522483" y="4389618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Secure by isolation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08220" y="4752340"/>
            <a:ext cx="40290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public key</a:t>
            </a:r>
            <a:r>
              <a:rPr lang="zh-CN" altLang="en-US" sz="1600"/>
              <a:t>一般是在用户在一个网站注册一个新的账号的时候会自动生成的</a:t>
            </a:r>
            <a:endParaRPr lang="zh-CN" altLang="en-US" sz="1600"/>
          </a:p>
        </p:txBody>
      </p:sp>
      <p:sp>
        <p:nvSpPr>
          <p:cNvPr id="10" name="文本框 9"/>
          <p:cNvSpPr txBox="1"/>
          <p:nvPr/>
        </p:nvSpPr>
        <p:spPr>
          <a:xfrm>
            <a:off x="2900045" y="148590"/>
            <a:ext cx="61645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private/public key</a:t>
            </a:r>
            <a:r>
              <a:rPr lang="zh-CN" altLang="en-US" sz="1600"/>
              <a:t>只具有加密的语义，而不具有</a:t>
            </a:r>
            <a:r>
              <a:rPr lang="en-US" altLang="zh-CN" sz="1600"/>
              <a:t>”</a:t>
            </a:r>
            <a:r>
              <a:rPr lang="zh-CN" altLang="en-US" sz="1600"/>
              <a:t>人</a:t>
            </a:r>
            <a:r>
              <a:rPr lang="en-US" altLang="zh-CN" sz="1600"/>
              <a:t>”</a:t>
            </a:r>
            <a:r>
              <a:rPr lang="zh-CN" altLang="en-US" sz="1600"/>
              <a:t>的语义，所以一个攻击者是可以直接用截取的</a:t>
            </a:r>
            <a:r>
              <a:rPr lang="en-US" altLang="zh-CN" sz="1600"/>
              <a:t>key</a:t>
            </a:r>
            <a:r>
              <a:rPr lang="zh-CN" altLang="en-US" sz="1600"/>
              <a:t>进行窃取数据，所以为了更安全，需要添加新的</a:t>
            </a:r>
            <a:r>
              <a:rPr lang="en-US" altLang="zh-CN" sz="1600"/>
              <a:t>binding</a:t>
            </a:r>
            <a:r>
              <a:rPr lang="zh-CN" altLang="en-US" sz="1600"/>
              <a:t>，而这个</a:t>
            </a:r>
            <a:r>
              <a:rPr lang="en-US" altLang="zh-CN" sz="1600"/>
              <a:t>binding</a:t>
            </a:r>
            <a:r>
              <a:rPr lang="zh-CN" altLang="en-US" sz="1600"/>
              <a:t>是运行在一个独立于设备主操作系统的一个安全的操作系统上面的，并且这个</a:t>
            </a:r>
            <a:r>
              <a:rPr lang="en-US" altLang="zh-CN" sz="1600"/>
              <a:t>binding</a:t>
            </a:r>
            <a:r>
              <a:rPr lang="zh-CN" altLang="en-US" sz="1600"/>
              <a:t>是不会被备份以及转移的。</a:t>
            </a:r>
            <a:endParaRPr lang="zh-CN" altLang="en-US" sz="1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16025" y="3490595"/>
            <a:ext cx="74472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respawn</a:t>
            </a:r>
            <a:r>
              <a:rPr lang="zh-CN" altLang="en-US" sz="1600"/>
              <a:t>：重启</a:t>
            </a:r>
            <a:endParaRPr lang="zh-CN" altLang="en-US" sz="1600"/>
          </a:p>
          <a:p>
            <a:r>
              <a:rPr lang="zh-CN" altLang="en-US" sz="1600"/>
              <a:t>通过多次猜测最终却能得到真正的</a:t>
            </a:r>
            <a:r>
              <a:rPr lang="en-US" altLang="zh-CN" sz="1600"/>
              <a:t>ret addr</a:t>
            </a:r>
            <a:r>
              <a:rPr lang="zh-CN" altLang="en-US" sz="1600"/>
              <a:t>的原因：</a:t>
            </a:r>
            <a:endParaRPr lang="zh-CN" altLang="en-US" sz="1600"/>
          </a:p>
          <a:p>
            <a:r>
              <a:rPr lang="zh-CN" altLang="en-US" sz="1600"/>
              <a:t>连接</a:t>
            </a:r>
            <a:r>
              <a:rPr lang="en-US" altLang="zh-CN" sz="1600"/>
              <a:t>client</a:t>
            </a:r>
            <a:r>
              <a:rPr lang="zh-CN" altLang="en-US" sz="1600"/>
              <a:t>的是一个从主</a:t>
            </a:r>
            <a:r>
              <a:rPr lang="en-US" altLang="zh-CN" sz="1600"/>
              <a:t>process</a:t>
            </a:r>
            <a:r>
              <a:rPr lang="zh-CN" altLang="en-US" sz="1600"/>
              <a:t>中</a:t>
            </a:r>
            <a:r>
              <a:rPr lang="en-US" altLang="zh-CN" sz="1600"/>
              <a:t>fork</a:t>
            </a:r>
            <a:r>
              <a:rPr lang="zh-CN" altLang="en-US" sz="1600"/>
              <a:t>出来的一个新的</a:t>
            </a:r>
            <a:r>
              <a:rPr lang="en-US" altLang="zh-CN" sz="1600"/>
              <a:t>child process</a:t>
            </a:r>
            <a:r>
              <a:rPr lang="zh-CN" altLang="en-US" sz="1600"/>
              <a:t>，而这些</a:t>
            </a:r>
            <a:r>
              <a:rPr lang="en-US" altLang="zh-CN" sz="1600"/>
              <a:t>child process</a:t>
            </a:r>
            <a:r>
              <a:rPr lang="zh-CN" altLang="en-US" sz="1600"/>
              <a:t>是与</a:t>
            </a:r>
            <a:r>
              <a:rPr lang="en-US" altLang="zh-CN" sz="1600"/>
              <a:t>parent</a:t>
            </a:r>
            <a:r>
              <a:rPr lang="zh-CN" altLang="en-US" sz="1600"/>
              <a:t>共享相同的</a:t>
            </a:r>
            <a:r>
              <a:rPr lang="en-US" altLang="zh-CN" sz="1600"/>
              <a:t>ret address</a:t>
            </a:r>
            <a:r>
              <a:rPr lang="zh-CN" altLang="en-US" sz="1600"/>
              <a:t>的，所以只要</a:t>
            </a:r>
            <a:r>
              <a:rPr lang="en-US" altLang="zh-CN" sz="1600"/>
              <a:t>parent</a:t>
            </a:r>
            <a:r>
              <a:rPr lang="zh-CN" altLang="en-US" sz="1600"/>
              <a:t>没有崩溃，</a:t>
            </a:r>
            <a:endParaRPr lang="zh-CN" altLang="en-US" sz="1600"/>
          </a:p>
          <a:p>
            <a:r>
              <a:rPr lang="en-US" altLang="zh-CN" sz="1600"/>
              <a:t>child</a:t>
            </a:r>
            <a:r>
              <a:rPr lang="zh-CN" altLang="en-US" sz="1600"/>
              <a:t>们都会具有相同</a:t>
            </a:r>
            <a:r>
              <a:rPr lang="en-US" altLang="zh-CN" sz="1600"/>
              <a:t>ret addr</a:t>
            </a:r>
            <a:r>
              <a:rPr lang="zh-CN" altLang="en-US" sz="1600"/>
              <a:t>。因此可以通过多次强制</a:t>
            </a:r>
            <a:r>
              <a:rPr lang="en-US" altLang="zh-CN" sz="1600"/>
              <a:t>crash+respawn</a:t>
            </a:r>
            <a:r>
              <a:rPr lang="zh-CN" altLang="en-US" sz="1600"/>
              <a:t>来使得</a:t>
            </a:r>
            <a:endParaRPr lang="zh-CN" altLang="en-US" sz="1600"/>
          </a:p>
          <a:p>
            <a:r>
              <a:rPr lang="en-US" altLang="zh-CN" sz="1600"/>
              <a:t>ASLR</a:t>
            </a:r>
            <a:r>
              <a:rPr lang="zh-CN" altLang="en-US" sz="1600"/>
              <a:t>失效。</a:t>
            </a:r>
            <a:endParaRPr lang="zh-CN" altLang="en-US" sz="1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55975" y="4767580"/>
            <a:ext cx="56438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两次</a:t>
            </a:r>
            <a:r>
              <a:rPr lang="en-US" altLang="zh-CN" sz="1600"/>
              <a:t>dup2</a:t>
            </a:r>
            <a:r>
              <a:rPr lang="zh-CN" altLang="en-US" sz="1600"/>
              <a:t>目的是使得</a:t>
            </a:r>
            <a:r>
              <a:rPr lang="en-US" altLang="zh-CN" sz="1600"/>
              <a:t>server</a:t>
            </a:r>
            <a:r>
              <a:rPr lang="zh-CN" altLang="en-US" sz="1600"/>
              <a:t>的</a:t>
            </a:r>
            <a:r>
              <a:rPr lang="en-US" altLang="zh-CN" sz="1600"/>
              <a:t>stdin</a:t>
            </a:r>
            <a:r>
              <a:rPr lang="zh-CN" altLang="en-US" sz="1600"/>
              <a:t>和</a:t>
            </a:r>
            <a:r>
              <a:rPr lang="en-US" altLang="zh-CN" sz="1600"/>
              <a:t>stdout</a:t>
            </a:r>
            <a:r>
              <a:rPr lang="zh-CN" altLang="en-US" sz="1600"/>
              <a:t>与用户直接连接。</a:t>
            </a:r>
            <a:endParaRPr lang="zh-CN" altLang="en-US" sz="16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Bootstrapping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74393"/>
            <a:ext cx="8435280" cy="4047836"/>
          </a:xfrm>
        </p:spPr>
        <p:txBody>
          <a:bodyPr>
            <a:noAutofit/>
          </a:bodyPr>
          <a:lstStyle/>
          <a:p>
            <a:r>
              <a:rPr lang="en-US" altLang="zh-CN" sz="1800" dirty="0"/>
              <a:t>How to initially set a password for an account?</a:t>
            </a:r>
            <a:endParaRPr lang="en-US" altLang="zh-CN" sz="1800" dirty="0"/>
          </a:p>
          <a:p>
            <a:pPr lvl="1"/>
            <a:r>
              <a:rPr lang="en-US" altLang="zh-CN" sz="1600" dirty="0"/>
              <a:t>If adversary can subvert this process, cannot rely on much else</a:t>
            </a:r>
            <a:endParaRPr lang="en-US" altLang="zh-CN" sz="1600" dirty="0"/>
          </a:p>
          <a:p>
            <a:pPr lvl="1"/>
            <a:r>
              <a:rPr lang="en-US" altLang="zh-CN" sz="1600" dirty="0"/>
              <a:t>MIT: admissions office vets each student, </a:t>
            </a:r>
            <a:r>
              <a:rPr lang="en-US" altLang="zh-CN" sz="1600" dirty="0">
                <a:solidFill>
                  <a:srgbClr val="FF0000"/>
                </a:solidFill>
              </a:rPr>
              <a:t>hands out account codes</a:t>
            </a:r>
            <a:endParaRPr lang="en-US" altLang="zh-CN" sz="1600" dirty="0"/>
          </a:p>
          <a:p>
            <a:pPr lvl="1"/>
            <a:r>
              <a:rPr lang="en-US" altLang="zh-CN" sz="1600" dirty="0"/>
              <a:t>Many web sites: anyone with </a:t>
            </a:r>
            <a:r>
              <a:rPr lang="en-US" altLang="zh-CN" sz="1600" dirty="0">
                <a:solidFill>
                  <a:srgbClr val="FF0000"/>
                </a:solidFill>
              </a:rPr>
              <a:t>an email can create a new account(</a:t>
            </a:r>
            <a:r>
              <a:rPr lang="zh-CN" altLang="en-US" sz="1600" dirty="0">
                <a:solidFill>
                  <a:srgbClr val="FF0000"/>
                </a:solidFill>
              </a:rPr>
              <a:t>引入</a:t>
            </a:r>
            <a:r>
              <a:rPr lang="en-US" altLang="zh-CN" sz="1600" dirty="0">
                <a:solidFill>
                  <a:srgbClr val="FF0000"/>
                </a:solidFill>
              </a:rPr>
              <a:t>binding)</a:t>
            </a:r>
            <a:endParaRPr lang="en-US" altLang="zh-CN" sz="1600" dirty="0"/>
          </a:p>
          <a:p>
            <a:r>
              <a:rPr lang="en-US" altLang="zh-CN" sz="1800" dirty="0">
                <a:solidFill>
                  <a:srgbClr val="FF0000"/>
                </a:solidFill>
              </a:rPr>
              <a:t>Changing</a:t>
            </a:r>
            <a:r>
              <a:rPr lang="en-US" altLang="zh-CN" sz="1800" dirty="0"/>
              <a:t> password (e.g., after compromise)</a:t>
            </a:r>
            <a:endParaRPr lang="en-US" altLang="zh-CN" sz="1800" dirty="0"/>
          </a:p>
          <a:p>
            <a:pPr lvl="1"/>
            <a:r>
              <a:rPr lang="en-US" altLang="zh-CN" sz="1600" dirty="0"/>
              <a:t>Need some additional mechanism to differentiate user vs. attacker</a:t>
            </a:r>
            <a:endParaRPr lang="en-US" altLang="zh-CN" sz="1600" dirty="0"/>
          </a:p>
          <a:p>
            <a:pPr lvl="1"/>
            <a:r>
              <a:rPr lang="en-US" altLang="zh-CN" sz="1600" dirty="0"/>
              <a:t>MIT: walk over to accounts office, show ID, admin can reset password</a:t>
            </a:r>
            <a:endParaRPr lang="en-US" altLang="zh-CN" sz="1600" dirty="0"/>
          </a:p>
          <a:p>
            <a:pPr lvl="1"/>
            <a:r>
              <a:rPr lang="en-US" altLang="zh-CN" sz="1600" dirty="0"/>
              <a:t>Many sites: additional "security" questions used to reset password</a:t>
            </a:r>
            <a:endParaRPr lang="en-US" altLang="zh-CN" sz="1600" dirty="0"/>
          </a:p>
          <a:p>
            <a:r>
              <a:rPr lang="en-US" altLang="zh-CN" sz="1800" dirty="0"/>
              <a:t>Password bootstrap / reset mechanisms are part of the security system</a:t>
            </a:r>
            <a:endParaRPr lang="en-US" altLang="zh-CN" sz="1800" dirty="0"/>
          </a:p>
          <a:p>
            <a:pPr lvl="1"/>
            <a:r>
              <a:rPr lang="en-US" altLang="zh-CN" sz="1600" dirty="0"/>
              <a:t>Can sometimes be weaker than the password mechanisms</a:t>
            </a:r>
            <a:endParaRPr lang="en-US" altLang="zh-CN" sz="1600" dirty="0"/>
          </a:p>
          <a:p>
            <a:pPr lvl="1"/>
            <a:r>
              <a:rPr lang="en-US" altLang="zh-CN" sz="1600" dirty="0"/>
              <a:t>Sarah Palin's Yahoo account was compromised by guessing security Q's</a:t>
            </a:r>
            <a:endParaRPr lang="en-US" altLang="zh-CN" sz="1600" dirty="0"/>
          </a:p>
          <a:p>
            <a:pPr lvl="1"/>
            <a:r>
              <a:rPr lang="en-US" altLang="zh-CN" sz="1600" dirty="0">
                <a:solidFill>
                  <a:srgbClr val="FF0000"/>
                </a:solidFill>
              </a:rPr>
              <a:t>Personal information can be easy to find online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675255" y="-22860"/>
            <a:ext cx="64687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在设置密码</a:t>
            </a:r>
            <a:r>
              <a:rPr lang="en-US" altLang="zh-CN" sz="1600"/>
              <a:t>/</a:t>
            </a:r>
            <a:r>
              <a:rPr lang="zh-CN" altLang="en-US" sz="1600"/>
              <a:t>修改密码的时候会发送一个</a:t>
            </a:r>
            <a:r>
              <a:rPr lang="en-US" altLang="zh-CN" sz="1600"/>
              <a:t>URL</a:t>
            </a:r>
            <a:r>
              <a:rPr lang="zh-CN" altLang="en-US" sz="1600"/>
              <a:t>验证邮件，这些</a:t>
            </a:r>
            <a:r>
              <a:rPr lang="en-US" altLang="zh-CN" sz="1600"/>
              <a:t>URL</a:t>
            </a:r>
            <a:r>
              <a:rPr lang="zh-CN" altLang="en-US" sz="1600"/>
              <a:t>邮件一般都具有较短的生命周期，是因为这种</a:t>
            </a:r>
            <a:r>
              <a:rPr lang="en-US" altLang="zh-CN" sz="1600"/>
              <a:t>URL</a:t>
            </a:r>
            <a:r>
              <a:rPr lang="zh-CN" altLang="en-US" sz="1600"/>
              <a:t>一般都附带有一个根据用户信息生成的随机</a:t>
            </a:r>
            <a:r>
              <a:rPr lang="en-US" altLang="zh-CN" sz="1600"/>
              <a:t>token</a:t>
            </a:r>
            <a:r>
              <a:rPr lang="zh-CN" altLang="en-US" sz="1600"/>
              <a:t>，但是这个</a:t>
            </a:r>
            <a:r>
              <a:rPr lang="en-US" altLang="zh-CN" sz="1600"/>
              <a:t>token</a:t>
            </a:r>
            <a:r>
              <a:rPr lang="zh-CN" altLang="en-US" sz="1600"/>
              <a:t>由于生成算法的问题，很可能被枚举得到，所以设置过期时间是为了防止出现有</a:t>
            </a:r>
            <a:r>
              <a:rPr lang="en-US" altLang="zh-CN" sz="1600"/>
              <a:t>attacker</a:t>
            </a:r>
            <a:r>
              <a:rPr lang="zh-CN" altLang="en-US" sz="1600"/>
              <a:t>通过枚举得到答案而进行攻击。</a:t>
            </a:r>
            <a:endParaRPr lang="zh-CN" altLang="en-US" sz="1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-2282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Security</a:t>
            </a:r>
            <a:r>
              <a:rPr lang="zh-CN" altLang="en-US" dirty="0"/>
              <a:t> </a:t>
            </a:r>
            <a:r>
              <a:rPr lang="en-US" altLang="zh-CN" dirty="0"/>
              <a:t>Principles</a:t>
            </a: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0180" y="4113530"/>
            <a:ext cx="56699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Stop gadget:</a:t>
            </a:r>
            <a:r>
              <a:rPr lang="zh-CN" altLang="en-US" sz="1600"/>
              <a:t>指的是</a:t>
            </a:r>
            <a:r>
              <a:rPr lang="en-US" altLang="zh-CN" sz="1600"/>
              <a:t>ret</a:t>
            </a:r>
            <a:r>
              <a:rPr lang="zh-CN" altLang="en-US" sz="1600"/>
              <a:t>到一个代码段之后没有</a:t>
            </a:r>
            <a:r>
              <a:rPr lang="en-US" altLang="zh-CN" sz="1600"/>
              <a:t>crash</a:t>
            </a:r>
            <a:endParaRPr lang="en-US" altLang="zh-CN" sz="1600"/>
          </a:p>
          <a:p>
            <a:r>
              <a:rPr lang="en-US" altLang="zh-CN" sz="1600"/>
              <a:t>crash gadget</a:t>
            </a:r>
            <a:r>
              <a:rPr lang="zh-CN" altLang="en-US" sz="1600"/>
              <a:t>：指的是</a:t>
            </a:r>
            <a:r>
              <a:rPr lang="en-US" altLang="zh-CN" sz="1600"/>
              <a:t>ret</a:t>
            </a:r>
            <a:r>
              <a:rPr lang="zh-CN" altLang="en-US" sz="1600"/>
              <a:t>到一个代码段之后发生了</a:t>
            </a:r>
            <a:r>
              <a:rPr lang="en-US" altLang="zh-CN" sz="1600"/>
              <a:t>crash</a:t>
            </a:r>
            <a:r>
              <a:rPr lang="zh-CN" altLang="en-US" sz="1600"/>
              <a:t>，等价于执行了一个</a:t>
            </a:r>
            <a:r>
              <a:rPr lang="en-US" altLang="zh-CN" sz="1600"/>
              <a:t>abort().</a:t>
            </a:r>
            <a:endParaRPr lang="en-US" altLang="zh-CN" sz="1600"/>
          </a:p>
          <a:p>
            <a:r>
              <a:rPr lang="en-US" altLang="zh-CN" sz="1600"/>
              <a:t>useful gadget:</a:t>
            </a:r>
            <a:r>
              <a:rPr lang="zh-CN" altLang="en-US" sz="1600"/>
              <a:t>指的是执行了一些代码，并且最后跟着一个</a:t>
            </a:r>
            <a:r>
              <a:rPr lang="en-US" altLang="zh-CN" sz="1600"/>
              <a:t>ret</a:t>
            </a:r>
            <a:r>
              <a:rPr lang="zh-CN" altLang="en-US" sz="1600"/>
              <a:t>的</a:t>
            </a:r>
            <a:r>
              <a:rPr lang="en-US" altLang="zh-CN" sz="1600"/>
              <a:t>gadget</a:t>
            </a:r>
            <a:r>
              <a:rPr lang="zh-CN" altLang="en-US" sz="1600"/>
              <a:t>。判断方式是：修改这个</a:t>
            </a:r>
            <a:r>
              <a:rPr lang="en-US" altLang="zh-CN" sz="1600"/>
              <a:t>gadgetret</a:t>
            </a:r>
            <a:r>
              <a:rPr lang="zh-CN" altLang="en-US" sz="1600"/>
              <a:t>的下一个地址，若有时候</a:t>
            </a:r>
            <a:r>
              <a:rPr lang="en-US" altLang="zh-CN" sz="1600"/>
              <a:t>hang</a:t>
            </a:r>
            <a:r>
              <a:rPr lang="zh-CN" altLang="en-US" sz="1600"/>
              <a:t>有时候</a:t>
            </a:r>
            <a:r>
              <a:rPr lang="en-US" altLang="zh-CN" sz="1600"/>
              <a:t>crash</a:t>
            </a:r>
            <a:r>
              <a:rPr lang="zh-CN" altLang="en-US" sz="1600"/>
              <a:t>，那么就是</a:t>
            </a:r>
            <a:r>
              <a:rPr lang="en-US" altLang="zh-CN" sz="1600"/>
              <a:t>useful</a:t>
            </a:r>
            <a:r>
              <a:rPr lang="zh-CN" altLang="en-US" sz="1600"/>
              <a:t>的。</a:t>
            </a:r>
            <a:endParaRPr lang="zh-CN" altLang="en-US" sz="16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77055" y="2353310"/>
            <a:ext cx="4267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因为跳到</a:t>
            </a:r>
            <a:r>
              <a:rPr lang="en-US" altLang="zh-CN" sz="1600"/>
              <a:t>401170</a:t>
            </a:r>
            <a:r>
              <a:rPr lang="zh-CN" altLang="en-US" sz="1600"/>
              <a:t>之后又跳到别的地方，说明有一个</a:t>
            </a:r>
            <a:r>
              <a:rPr lang="en-US" altLang="zh-CN" sz="1600"/>
              <a:t>ret</a:t>
            </a:r>
            <a:endParaRPr lang="en-US" altLang="zh-CN" sz="16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dirty="0"/>
              <a:t>Principle of Least Privilege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000" dirty="0"/>
              <a:t>Deal with </a:t>
            </a:r>
            <a:r>
              <a:rPr lang="en-US" altLang="zh-CN" sz="2000" dirty="0">
                <a:solidFill>
                  <a:srgbClr val="FF0000"/>
                </a:solidFill>
              </a:rPr>
              <a:t>bugs / incomplete mediation</a:t>
            </a:r>
            <a:endParaRPr lang="en-US" altLang="zh-CN" sz="2000" dirty="0"/>
          </a:p>
          <a:p>
            <a:pPr lvl="1"/>
            <a:r>
              <a:rPr lang="en-US" altLang="zh-CN" dirty="0"/>
              <a:t>Any component that can </a:t>
            </a:r>
            <a:r>
              <a:rPr lang="en-US" altLang="zh-CN" dirty="0">
                <a:solidFill>
                  <a:srgbClr val="FF0000"/>
                </a:solidFill>
              </a:rPr>
              <a:t>arbitrarily access a resource</a:t>
            </a:r>
            <a:r>
              <a:rPr lang="en-US" altLang="zh-CN" dirty="0"/>
              <a:t> must invoke the </a:t>
            </a:r>
            <a:r>
              <a:rPr lang="en-US" altLang="zh-CN" dirty="0">
                <a:solidFill>
                  <a:srgbClr val="FF0000"/>
                </a:solidFill>
              </a:rPr>
              <a:t>guard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If component has a bug or design mistake, can lead to incomplete mediation</a:t>
            </a:r>
            <a:endParaRPr lang="en-US" altLang="zh-CN" dirty="0"/>
          </a:p>
          <a:p>
            <a:pPr lvl="1"/>
            <a:r>
              <a:rPr lang="en-US" altLang="zh-CN" dirty="0"/>
              <a:t>General plan: </a:t>
            </a:r>
            <a:r>
              <a:rPr lang="en-US" altLang="zh-CN" dirty="0">
                <a:solidFill>
                  <a:srgbClr val="FF0000"/>
                </a:solidFill>
              </a:rPr>
              <a:t>reduce the number of components that must invoke the guard</a:t>
            </a:r>
            <a:endParaRPr lang="en-US" altLang="zh-CN" dirty="0"/>
          </a:p>
          <a:p>
            <a:pPr lvl="2"/>
            <a:r>
              <a:rPr lang="en-US" altLang="zh-CN" sz="1600" dirty="0"/>
              <a:t>E.g., arrange for DB server to check permissions on records returned, then security does not depend as much on </a:t>
            </a:r>
            <a:r>
              <a:rPr lang="en-US" altLang="zh-CN" sz="1600" i="1" dirty="0" err="1"/>
              <a:t>lookup.cgi</a:t>
            </a:r>
            <a:endParaRPr lang="en-US" altLang="zh-CN" sz="1600" i="1" dirty="0"/>
          </a:p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9740" y="4406900"/>
            <a:ext cx="3048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restore callee saved regs</a:t>
            </a:r>
            <a:endParaRPr lang="en-US" altLang="zh-CN" sz="1600"/>
          </a:p>
        </p:txBody>
      </p:sp>
      <p:sp>
        <p:nvSpPr>
          <p:cNvPr id="4" name="文本框 3"/>
          <p:cNvSpPr txBox="1"/>
          <p:nvPr/>
        </p:nvSpPr>
        <p:spPr>
          <a:xfrm>
            <a:off x="212725" y="4643120"/>
            <a:ext cx="3048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回想</a:t>
            </a:r>
            <a:r>
              <a:rPr lang="en-US" altLang="zh-CN" sz="1600"/>
              <a:t>ICS lab3</a:t>
            </a:r>
            <a:r>
              <a:rPr lang="zh-CN" altLang="en-US" sz="1600"/>
              <a:t>，可以通过剪切一个指令的表示码的方式来执行另外一条指令。</a:t>
            </a:r>
            <a:endParaRPr lang="zh-CN" altLang="en-US" sz="16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18940" y="3897630"/>
            <a:ext cx="46602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在</a:t>
            </a:r>
            <a:r>
              <a:rPr lang="en-US" altLang="zh-CN" sz="1600"/>
              <a:t>ret</a:t>
            </a:r>
            <a:r>
              <a:rPr lang="zh-CN" altLang="en-US" sz="1600"/>
              <a:t>之前加上一个</a:t>
            </a:r>
            <a:r>
              <a:rPr lang="en-US" altLang="zh-CN" sz="1600"/>
              <a:t>crash gadget</a:t>
            </a:r>
            <a:r>
              <a:rPr lang="zh-CN" altLang="en-US" sz="1600"/>
              <a:t>，那么如果</a:t>
            </a:r>
            <a:r>
              <a:rPr lang="en-US" altLang="zh-CN" sz="1600"/>
              <a:t>ret</a:t>
            </a:r>
            <a:r>
              <a:rPr lang="zh-CN" altLang="en-US" sz="1600"/>
              <a:t>之后没有进入</a:t>
            </a:r>
            <a:r>
              <a:rPr lang="en-US" altLang="zh-CN" sz="1600"/>
              <a:t>crash</a:t>
            </a:r>
            <a:r>
              <a:rPr lang="zh-CN" altLang="en-US" sz="1600"/>
              <a:t>，说明发生了一次</a:t>
            </a:r>
            <a:r>
              <a:rPr lang="en-US" altLang="zh-CN" sz="1600"/>
              <a:t>pop+ret</a:t>
            </a:r>
            <a:r>
              <a:rPr lang="zh-CN" altLang="en-US" sz="1600"/>
              <a:t>。</a:t>
            </a:r>
            <a:endParaRPr lang="zh-CN" altLang="en-US" sz="16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Least</a:t>
            </a:r>
            <a:r>
              <a:rPr lang="zh-CN" altLang="en-US" dirty="0"/>
              <a:t> </a:t>
            </a:r>
            <a:r>
              <a:rPr lang="en-US" altLang="zh-CN" dirty="0"/>
              <a:t>Trust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Privileged components are "trusted"</a:t>
            </a:r>
            <a:endParaRPr lang="en-US" altLang="zh-CN" dirty="0"/>
          </a:p>
          <a:p>
            <a:pPr lvl="1"/>
            <a:r>
              <a:rPr lang="en-US" altLang="zh-CN" b="1" dirty="0">
                <a:solidFill>
                  <a:schemeClr val="accent1"/>
                </a:solidFill>
              </a:rPr>
              <a:t>Trusted is bad</a:t>
            </a:r>
            <a:r>
              <a:rPr lang="en-US" altLang="zh-CN" dirty="0"/>
              <a:t>: you</a:t>
            </a:r>
            <a:r>
              <a:rPr lang="zh-CN" altLang="en-US" dirty="0"/>
              <a:t> </a:t>
            </a:r>
            <a:r>
              <a:rPr lang="en-US" altLang="zh-CN" dirty="0"/>
              <a:t>are in trouble if a trusted component breaks</a:t>
            </a:r>
            <a:endParaRPr lang="en-US" altLang="zh-CN" dirty="0"/>
          </a:p>
          <a:p>
            <a:pPr lvl="1"/>
            <a:r>
              <a:rPr lang="en-US" altLang="zh-CN" b="1" dirty="0">
                <a:solidFill>
                  <a:schemeClr val="accent1"/>
                </a:solidFill>
              </a:rPr>
              <a:t>Untrusted components are good</a:t>
            </a:r>
            <a:r>
              <a:rPr lang="en-US" altLang="zh-CN" dirty="0"/>
              <a:t>: does</a:t>
            </a:r>
            <a:r>
              <a:rPr lang="zh-CN" altLang="en-US" dirty="0"/>
              <a:t> </a:t>
            </a:r>
            <a:r>
              <a:rPr lang="en-US" altLang="zh-CN" dirty="0"/>
              <a:t>not matter if they break</a:t>
            </a:r>
            <a:endParaRPr lang="en-US" altLang="zh-CN" dirty="0"/>
          </a:p>
          <a:p>
            <a:pPr lvl="1"/>
            <a:r>
              <a:rPr lang="en-US" altLang="zh-CN" dirty="0"/>
              <a:t>Good design has </a:t>
            </a:r>
            <a:r>
              <a:rPr lang="en-US" altLang="zh-CN" b="1" dirty="0"/>
              <a:t>few trusted components</a:t>
            </a:r>
            <a:r>
              <a:rPr lang="en-US" altLang="zh-CN" dirty="0"/>
              <a:t>, other things do</a:t>
            </a:r>
            <a:r>
              <a:rPr lang="zh-CN" altLang="en-US" dirty="0"/>
              <a:t> </a:t>
            </a:r>
            <a:r>
              <a:rPr lang="en-US" altLang="zh-CN" dirty="0"/>
              <a:t>not affect security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GOT &amp; PLT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333501"/>
            <a:ext cx="5050904" cy="3771636"/>
          </a:xfrm>
        </p:spPr>
        <p:txBody>
          <a:bodyPr>
            <a:noAutofit/>
          </a:bodyPr>
          <a:lstStyle/>
          <a:p>
            <a:r>
              <a:rPr kumimoji="1" lang="en-US" altLang="zh-CN" sz="2400" dirty="0"/>
              <a:t>Jump to the address that this entry of the GOT contains:</a:t>
            </a:r>
            <a:endParaRPr kumimoji="1" lang="en-US" altLang="zh-CN" sz="2400" dirty="0"/>
          </a:p>
          <a:p>
            <a:pPr lvl="1"/>
            <a:r>
              <a:rPr kumimoji="1" lang="en-US" altLang="zh-CN" sz="2400" dirty="0"/>
              <a:t>First time: call to dynamic linker and write the function address to GOT</a:t>
            </a:r>
            <a:endParaRPr kumimoji="1" lang="en-US" altLang="zh-CN" sz="2400" dirty="0"/>
          </a:p>
          <a:p>
            <a:pPr lvl="1"/>
            <a:r>
              <a:rPr kumimoji="1" lang="en-US" altLang="zh-CN" sz="2400" dirty="0"/>
              <a:t>Not first time: the GOT already contains the address that points to </a:t>
            </a:r>
            <a:r>
              <a:rPr kumimoji="1" lang="en-US" altLang="zh-CN" sz="2400" dirty="0" err="1"/>
              <a:t>printf</a:t>
            </a:r>
            <a:r>
              <a:rPr kumimoji="1" lang="en-US" altLang="zh-CN" sz="2400" dirty="0"/>
              <a:t>.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zh-CN" altLang="en-US" sz="2400" dirty="0"/>
          </a:p>
        </p:txBody>
      </p:sp>
      <p:sp>
        <p:nvSpPr>
          <p:cNvPr id="7" name="Oval 4"/>
          <p:cNvSpPr/>
          <p:nvPr/>
        </p:nvSpPr>
        <p:spPr>
          <a:xfrm>
            <a:off x="5652120" y="1997348"/>
            <a:ext cx="1371600" cy="5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printf</a:t>
            </a:r>
            <a:r>
              <a:rPr lang="en-US" dirty="0"/>
              <a:t>() call</a:t>
            </a:r>
            <a:endParaRPr lang="en-US" dirty="0"/>
          </a:p>
        </p:txBody>
      </p:sp>
      <p:sp>
        <p:nvSpPr>
          <p:cNvPr id="8" name="Rounded Rectangle 6"/>
          <p:cNvSpPr/>
          <p:nvPr/>
        </p:nvSpPr>
        <p:spPr>
          <a:xfrm>
            <a:off x="7633320" y="1489348"/>
            <a:ext cx="914400" cy="317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PLT</a:t>
            </a:r>
            <a:endParaRPr lang="en-US" dirty="0"/>
          </a:p>
        </p:txBody>
      </p:sp>
      <p:sp>
        <p:nvSpPr>
          <p:cNvPr id="9" name="Rounded Rectangle 13"/>
          <p:cNvSpPr/>
          <p:nvPr/>
        </p:nvSpPr>
        <p:spPr>
          <a:xfrm>
            <a:off x="7557120" y="3584848"/>
            <a:ext cx="914400" cy="317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GOT</a:t>
            </a:r>
            <a:endParaRPr lang="en-US" dirty="0"/>
          </a:p>
        </p:txBody>
      </p:sp>
      <p:sp>
        <p:nvSpPr>
          <p:cNvPr id="10" name="Oval 14"/>
          <p:cNvSpPr/>
          <p:nvPr/>
        </p:nvSpPr>
        <p:spPr>
          <a:xfrm>
            <a:off x="5804520" y="3267348"/>
            <a:ext cx="1371600" cy="5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libc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7328520" y="2251348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 linker</a:t>
            </a:r>
            <a:endParaRPr lang="en-US" dirty="0"/>
          </a:p>
        </p:txBody>
      </p:sp>
      <p:cxnSp>
        <p:nvCxnSpPr>
          <p:cNvPr id="12" name="Curved Connector 17"/>
          <p:cNvCxnSpPr>
            <a:endCxn id="8" idx="1"/>
          </p:cNvCxnSpPr>
          <p:nvPr/>
        </p:nvCxnSpPr>
        <p:spPr>
          <a:xfrm flipV="1">
            <a:off x="6642720" y="1648098"/>
            <a:ext cx="990600" cy="34925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25"/>
          <p:cNvCxnSpPr>
            <a:stCxn id="9" idx="1"/>
            <a:endCxn id="10" idx="6"/>
          </p:cNvCxnSpPr>
          <p:nvPr/>
        </p:nvCxnSpPr>
        <p:spPr>
          <a:xfrm rot="10800000">
            <a:off x="7176120" y="3521348"/>
            <a:ext cx="381000" cy="22225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7"/>
          <p:cNvCxnSpPr>
            <a:stCxn id="10" idx="0"/>
            <a:endCxn id="7" idx="4"/>
          </p:cNvCxnSpPr>
          <p:nvPr/>
        </p:nvCxnSpPr>
        <p:spPr>
          <a:xfrm rot="16200000" flipV="1">
            <a:off x="6033120" y="2810148"/>
            <a:ext cx="7620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9"/>
          <p:cNvCxnSpPr>
            <a:endCxn id="11" idx="0"/>
          </p:cNvCxnSpPr>
          <p:nvPr/>
        </p:nvCxnSpPr>
        <p:spPr>
          <a:xfrm rot="5400000">
            <a:off x="7830567" y="1990601"/>
            <a:ext cx="444500" cy="769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31"/>
          <p:cNvCxnSpPr>
            <a:endCxn id="9" idx="0"/>
          </p:cNvCxnSpPr>
          <p:nvPr/>
        </p:nvCxnSpPr>
        <p:spPr>
          <a:xfrm rot="5400000">
            <a:off x="7728570" y="3298966"/>
            <a:ext cx="5715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33"/>
          <p:cNvCxnSpPr>
            <a:stCxn id="8" idx="3"/>
            <a:endCxn id="9" idx="3"/>
          </p:cNvCxnSpPr>
          <p:nvPr/>
        </p:nvCxnSpPr>
        <p:spPr>
          <a:xfrm flipH="1">
            <a:off x="8471520" y="1648098"/>
            <a:ext cx="76200" cy="2095500"/>
          </a:xfrm>
          <a:prstGeom prst="bentConnector3">
            <a:avLst>
              <a:gd name="adj1" fmla="val -3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" y="800100"/>
            <a:ext cx="87503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0" y="0"/>
            <a:ext cx="862619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Try It!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1"/>
              </a:rPr>
              <a:t>http://www.scs.stanford.edu/brop/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More information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S&amp;P'14 paper:</a:t>
            </a:r>
            <a:r>
              <a:rPr kumimoji="1" lang="zh-CN" altLang="en-US" dirty="0"/>
              <a:t> </a:t>
            </a:r>
            <a:r>
              <a:rPr kumimoji="1" lang="en-US" altLang="zh-CN" sz="2000" dirty="0">
                <a:hlinkClick r:id="rId2"/>
              </a:rPr>
              <a:t>http://www.scs.stanford.edu/brop/bittau-brop.pdf</a:t>
            </a:r>
            <a:r>
              <a:rPr kumimoji="1" lang="zh-CN" altLang="en-US" sz="2000" dirty="0"/>
              <a:t> 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Blog: </a:t>
            </a:r>
            <a:r>
              <a:rPr kumimoji="1" lang="en-US" altLang="zh-CN" dirty="0">
                <a:hlinkClick r:id="rId3"/>
              </a:rPr>
              <a:t>http://drops.wooyun.org/tips/3071</a:t>
            </a:r>
            <a:r>
              <a:rPr kumimoji="1" lang="zh-CN" altLang="en-US" dirty="0"/>
              <a:t> 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Users Make Mistakes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Social engineering, phishing attacks</a:t>
            </a:r>
            <a:endParaRPr lang="en-US" altLang="zh-CN" dirty="0"/>
          </a:p>
          <a:p>
            <a:pPr lvl="1"/>
            <a:r>
              <a:rPr lang="en-US" altLang="zh-CN" dirty="0"/>
              <a:t>How many of you really read the permission acquired by apps during installing?</a:t>
            </a:r>
            <a:endParaRPr lang="en-US" altLang="zh-CN" dirty="0"/>
          </a:p>
          <a:p>
            <a:r>
              <a:rPr lang="en-US" altLang="zh-CN" b="1" dirty="0"/>
              <a:t>Good idea: </a:t>
            </a:r>
            <a:r>
              <a:rPr lang="en-US" altLang="zh-CN" b="1" dirty="0">
                <a:solidFill>
                  <a:srgbClr val="FF0000"/>
                </a:solidFill>
              </a:rPr>
              <a:t>threat model should not assume users are perfect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DVSHAPEID" val="dAGEoAvjVPqRiXvySsAiw0"/>
</p:tagLst>
</file>

<file path=ppt/tags/tag2.xml><?xml version="1.0" encoding="utf-8"?>
<p:tagLst xmlns:p="http://schemas.openxmlformats.org/presentationml/2006/main">
  <p:tag name="KSO_WPP_MARK_KEY" val="4ef91508-f230-4870-86f5-350228332aaa"/>
  <p:tag name="COMMONDATA" val="eyJoZGlkIjoiMmI2Y2RmNTUyOTczOGJhOTliNTg4NWMyMmQ4YTkzNjMifQ=="/>
</p:tagLst>
</file>

<file path=ppt/theme/theme1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BE374B"/>
          </a:solidFill>
          <a:tailEnd type="arrow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0</TotalTime>
  <Words>9521</Words>
  <Application>WPS 演示</Application>
  <PresentationFormat>全屏显示(16:10)</PresentationFormat>
  <Paragraphs>496</Paragraphs>
  <Slides>89</Slides>
  <Notes>11</Notes>
  <HiddenSlides>1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115" baseType="lpstr">
      <vt:lpstr>Arial</vt:lpstr>
      <vt:lpstr>宋体</vt:lpstr>
      <vt:lpstr>Wingdings</vt:lpstr>
      <vt:lpstr>等线</vt:lpstr>
      <vt:lpstr>微软雅黑 Light</vt:lpstr>
      <vt:lpstr>PingFang SC</vt:lpstr>
      <vt:lpstr>微软雅黑</vt:lpstr>
      <vt:lpstr>MS PGothic</vt:lpstr>
      <vt:lpstr>Calibri</vt:lpstr>
      <vt:lpstr>Arial Unicode MS</vt:lpstr>
      <vt:lpstr>Consolas</vt:lpstr>
      <vt:lpstr>Courier</vt:lpstr>
      <vt:lpstr>Courier New</vt:lpstr>
      <vt:lpstr>Tahoma</vt:lpstr>
      <vt:lpstr>Consolas</vt:lpstr>
      <vt:lpstr>Arial</vt:lpstr>
      <vt:lpstr>Arial Black</vt:lpstr>
      <vt:lpstr>Arial Narrow</vt:lpstr>
      <vt:lpstr>Symbol</vt:lpstr>
      <vt:lpstr>Calibri</vt:lpstr>
      <vt:lpstr>Adobe 黑体 Std R</vt:lpstr>
      <vt:lpstr>黑体</vt:lpstr>
      <vt:lpstr>Adobe 楷体 Std R</vt:lpstr>
      <vt:lpstr>Myriad Pro</vt:lpstr>
      <vt:lpstr>ksdb</vt:lpstr>
      <vt:lpstr>1_Office 主题​​</vt:lpstr>
      <vt:lpstr>ROP and CFI</vt:lpstr>
      <vt:lpstr>Review: Tech 7: FIDO: Replace the Password</vt:lpstr>
      <vt:lpstr>PowerPoint 演示文稿</vt:lpstr>
      <vt:lpstr>Three Bindings</vt:lpstr>
      <vt:lpstr>Bootstrapping</vt:lpstr>
      <vt:lpstr>Security Principles </vt:lpstr>
      <vt:lpstr>Principle of Least Privilege</vt:lpstr>
      <vt:lpstr>Least Trust</vt:lpstr>
      <vt:lpstr>Users Make Mistakes</vt:lpstr>
      <vt:lpstr>Cost of Security</vt:lpstr>
      <vt:lpstr>PowerPoint 演示文稿</vt:lpstr>
      <vt:lpstr>PowerPoint 演示文稿</vt:lpstr>
      <vt:lpstr>Review: Stack Buffer Overflow</vt:lpstr>
      <vt:lpstr>Shellcode Sample to Open "/bin/sh" (21 bytes)</vt:lpstr>
      <vt:lpstr>Defense: DEP (Data Execution Prevention)</vt:lpstr>
      <vt:lpstr>Attack: Code Reuse (instead of inject) Attack</vt:lpstr>
      <vt:lpstr>Code Execution – The ROP Way</vt:lpstr>
      <vt:lpstr>Code Execution – ROP Way</vt:lpstr>
      <vt:lpstr>PowerPoint 演示文稿</vt:lpstr>
      <vt:lpstr>Defense</vt:lpstr>
      <vt:lpstr>ASLR</vt:lpstr>
      <vt:lpstr>Canary</vt:lpstr>
      <vt:lpstr>CFI: Control Flow Integrity</vt:lpstr>
      <vt:lpstr>CFI: Control-Flow Integrity</vt:lpstr>
      <vt:lpstr>CFI Motivation</vt:lpstr>
      <vt:lpstr>CFI Idea</vt:lpstr>
      <vt:lpstr>Branch Types</vt:lpstr>
      <vt:lpstr>CFI: Binary Instrumentation</vt:lpstr>
      <vt:lpstr>CFG Example</vt:lpstr>
      <vt:lpstr>CFI: Control Flow Enforcement</vt:lpstr>
      <vt:lpstr>CFI: Control Flow Enforcement</vt:lpstr>
      <vt:lpstr>CFI: Example of Instrumentation</vt:lpstr>
      <vt:lpstr>CFI: Example of Instrumentation</vt:lpstr>
      <vt:lpstr>CFI: Preventing Circumvention</vt:lpstr>
      <vt:lpstr>Improving CFI Precision</vt:lpstr>
      <vt:lpstr>Improving CFI Precision</vt:lpstr>
      <vt:lpstr>CFI: Security Guarantees</vt:lpstr>
      <vt:lpstr>Possible Execution of Memory</vt:lpstr>
      <vt:lpstr>Blind ROP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GOT &amp; PLT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Try It!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李昱翰</cp:lastModifiedBy>
  <cp:revision>1637</cp:revision>
  <cp:lastPrinted>2020-03-02T13:38:00Z</cp:lastPrinted>
  <dcterms:created xsi:type="dcterms:W3CDTF">2017-11-24T09:35:00Z</dcterms:created>
  <dcterms:modified xsi:type="dcterms:W3CDTF">2023-01-02T03:27:17Z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E174FCF3C51D43CAB923DD28760BBE0F</vt:lpwstr>
  </property>
  <property fmtid="{D5CDD505-2E9C-101B-9397-08002B2CF9AE}" pid="3" name="KSOProductBuildVer">
    <vt:lpwstr>2052-11.1.0.12980</vt:lpwstr>
  </property>
</Properties>
</file>